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0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17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6" r:id="rId110"/>
    <p:sldId id="367" r:id="rId111"/>
    <p:sldId id="364" r:id="rId112"/>
    <p:sldId id="365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0A9E4-0BC2-FA8F-C92E-A7631341E8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29A0024-2C3B-9784-8B5C-FD24824C7B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1CFA03-07C3-E9FE-17F8-E39878BC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9D1DCA-2889-33C7-AB50-B4A25749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CE1BB1-9B4C-78A8-93FF-0582C5D52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25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EC10E-A004-DCE8-8BD0-9BFABBC17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1713A7A-00EB-60A6-17AF-FDE845E397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D58A76-A51D-23BA-96E9-7B2CEE9A1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74B568-E42D-09FA-CF47-467C82F6C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3C61FE-90DD-6E0B-593E-7D87BE1A1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407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8DC1643-0F91-AFD1-66EC-BE3AEA8E95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3AEC96C-47D3-4E0A-232B-85793A98B2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B34D53-9FD9-8707-7284-F72F89740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DFFBF1-A7BE-5C10-0199-9C29B286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5B7000-A99F-B0E3-5352-3B943FDAD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47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C59D7A-8A30-D48B-91A1-EA10366A4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DF36C7-9D53-17AF-DDB2-BE6E9395E4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4581D7-A5BF-37EE-E568-C50580674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063A11-F9BE-6DDC-4009-DAAFBC195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F7319-8922-CDF5-EF20-E2DD262E4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563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83090C-B1ED-F6A3-5BBE-5255ADCC8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7B4A2A-B11E-5BAF-163A-4D1E772682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463AE2-5142-B74F-D4E4-D209D2BA7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B0DDBB-48AD-E745-D997-DBE638767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4CE603-1963-FAED-F95B-7668A2F70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7457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5E85E-434C-4E03-B57B-5349C85C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35F7-8AEA-A900-BBAC-06E76E9AA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4DB926-D8AB-C44A-0280-137143697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491861-35B8-D557-121C-F671A6D75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EFED4A3-AF02-86BB-F1AB-A778FD3ED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C02012-8AEA-688E-2A56-0780FDF1A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8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39CF42-EF61-F447-733C-C9B1B49DF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217D3F-0F09-61B2-8AA9-E145443A8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0D74DB-E1E2-DACD-67DC-A104C87D4C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5408820-269A-3CC2-D3B2-44E899A265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848DD44-4779-A1A3-D9B7-43946378E2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26675CD-80F7-7C49-A439-FEA081F75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403CD3-8E25-DA6B-24C6-3458D346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0EC3DC-5BFE-F329-B097-D51311C0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670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1EC12B-7E6A-BEA0-6BE3-99C45173B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B73CB26-5AEE-1BBB-BA46-68CAF1A3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5B7D2E9-B2E8-9A11-C848-C5F0ED5D1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67159B7-DEBD-E482-6397-CBDFED22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095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B2A6A8-D485-7CAE-0CB1-E3A014720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3EE1C7-DC0C-5AC3-80E2-AF23BFAFC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445206E-7C67-144C-1110-625D44F8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639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51F786-254B-60A4-041C-81825258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3270D8-DCEB-5143-CAB5-079E9A2ED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822810-7D77-F59F-C6BD-1953A8EAB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D06F3F-C595-8BC2-B7E7-FF62CBB0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64C526-7ECF-DB9E-4E97-BE5E60B9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4F1BF4-85C0-F116-5C7D-4324B3D4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294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DD99A-CE5D-7CB6-9EC8-89A5D26BB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39E429-8929-249D-B8F0-0CB2B3CA20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1DA590-4A9F-651B-74FF-3FFBFE1AF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9AAA9F-B2FD-1145-5EE2-A05C7241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D7EE9B-E26B-671C-9BC3-DC1C508E3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1BB862-AEF1-9CC9-8BAF-1BA4F1E83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9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A205E0-3BAE-8EE8-2F93-9FF7833F9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6708D52-6F84-9578-F52A-F154894B6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6F96AC-1747-4C8F-613A-7D62987182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124B5-7DE5-4967-BA7B-CE94AE261840}" type="datetimeFigureOut">
              <a:rPr lang="ko-KR" altLang="en-US" smtClean="0"/>
              <a:t>2022-05-15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3FD05-639E-802E-DAEF-51C7640C32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48AACE-A98A-B7C8-4BCA-870A1AE2ED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6126D-AC0C-4E5B-8214-EDC446E09D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83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4.gi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eras.io/api/layers/initializers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%EB%A1%9C%EC%A7%80%EC%8A%A4%ED%8B%B1_%ED%95%A8%EC%88%98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ko.wikipedia.org/wiki/%ED%99%9C%EC%84%B1%ED%95%A8%EC%88%98" TargetMode="External"/><Relationship Id="rId4" Type="http://schemas.openxmlformats.org/officeDocument/2006/relationships/hyperlink" Target="https://ko.wikipedia.org/wiki/%EC%9D%B8%EA%B3%B5%EC%8B%A0%EA%B2%BD%EB%A7%9D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gooopy.tistory.com/63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keras.io/ko/optimizers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754D3C-5A69-2167-137A-5C33B6B0C1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Artificial Neural Network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8698D0-4057-E86E-40F3-BDB1E38EBC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With </a:t>
            </a:r>
            <a:r>
              <a:rPr lang="en-US" altLang="ko-KR" dirty="0" err="1"/>
              <a:t>tensorflow</a:t>
            </a:r>
            <a:r>
              <a:rPr lang="en-US" altLang="ko-KR" dirty="0"/>
              <a:t> and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3BA2D9-EC39-75C3-243F-C08555BAE491}"/>
              </a:ext>
            </a:extLst>
          </p:cNvPr>
          <p:cNvSpPr txBox="1"/>
          <p:nvPr/>
        </p:nvSpPr>
        <p:spPr>
          <a:xfrm>
            <a:off x="0" y="6211669"/>
            <a:ext cx="2805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경희대학교 컴퓨터공학과</a:t>
            </a:r>
            <a:endParaRPr lang="en-US" altLang="ko-KR" dirty="0"/>
          </a:p>
          <a:p>
            <a:r>
              <a:rPr lang="en-US" altLang="ko-KR" dirty="0"/>
              <a:t>2019102191 </a:t>
            </a:r>
            <a:r>
              <a:rPr lang="ko-KR" altLang="en-US" dirty="0"/>
              <a:t>신주영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D04F56-63C3-C3E2-69E4-D6A64E3C7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1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C058A-0F52-51B4-9697-367D0ECB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데이터 표현과 연산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1EDC4F-E384-634A-A42C-B24642EC9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A65872D-69BF-4A22-221E-F09D94BDECF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1967706"/>
            <a:ext cx="765810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3169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A6AA6D2-CCB8-DBC1-DC18-78DEA1220B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064" y="1690688"/>
            <a:ext cx="11181872" cy="5032375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A4465D1-DC90-67B8-7C75-8026A41D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딥러닝 학습 기술</a:t>
            </a:r>
            <a:br>
              <a:rPr lang="en-US" altLang="ko-KR" dirty="0"/>
            </a:br>
            <a:r>
              <a:rPr lang="en-US" altLang="ko-KR" sz="2700" dirty="0"/>
              <a:t>Using IMDB Dataset, Evaluate</a:t>
            </a:r>
            <a:endParaRPr lang="ko-KR" altLang="en-US" sz="2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37216-4EE7-0B75-DAF5-1B140B8E9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12D37C-777D-CCC7-8AEE-1E1DA2671D20}"/>
              </a:ext>
            </a:extLst>
          </p:cNvPr>
          <p:cNvSpPr txBox="1"/>
          <p:nvPr/>
        </p:nvSpPr>
        <p:spPr>
          <a:xfrm>
            <a:off x="5394122" y="4941116"/>
            <a:ext cx="4232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 epoch </a:t>
            </a:r>
            <a:r>
              <a:rPr lang="ko-KR" altLang="en-US" b="1" dirty="0"/>
              <a:t>이후로 </a:t>
            </a:r>
            <a:r>
              <a:rPr lang="en-US" altLang="ko-KR" b="1" dirty="0"/>
              <a:t>epoch</a:t>
            </a:r>
            <a:r>
              <a:rPr lang="ko-KR" altLang="en-US" b="1" dirty="0"/>
              <a:t>이 늘어날 수록</a:t>
            </a:r>
            <a:endParaRPr lang="en-US" altLang="ko-KR" b="1" dirty="0"/>
          </a:p>
          <a:p>
            <a:r>
              <a:rPr lang="en-US" altLang="ko-KR" b="1" dirty="0"/>
              <a:t>validation loss</a:t>
            </a:r>
            <a:r>
              <a:rPr lang="ko-KR" altLang="en-US" b="1" dirty="0"/>
              <a:t>가 늘어남을 알 수 있다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6278720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384F0-2C0D-F861-3DFC-4735C9A7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 fitting, Over fitting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139A5-FB3F-21DC-DEB9-B00E694D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5538" name="Picture 2">
            <a:extLst>
              <a:ext uri="{FF2B5EF4-FFF2-40B4-BE49-F238E27FC236}">
                <a16:creationId xmlns:a16="http://schemas.microsoft.com/office/drawing/2014/main" id="{FA4F9988-6E1A-EAA2-68F9-AA1FCC098F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73916"/>
            <a:ext cx="10515600" cy="3654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2284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384F0-2C0D-F861-3DFC-4735C9A7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Under fitting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139A5-FB3F-21DC-DEB9-B00E694D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246003-8328-0755-E3C0-0C246D41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학습 데이터를 충분히 학습하지 않아 성능이 매우 안 좋은 경우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모델이 지나치게 단순한 경우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해결 방안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충분한 학습 데이터 수집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보다 더 복잡한 모델 사용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에폭수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(epochs)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늘려 충분히 학습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9226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F384F0-2C0D-F861-3DFC-4735C9A78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Over fitting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139A5-FB3F-21DC-DEB9-B00E694DE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246003-8328-0755-E3C0-0C246D418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모델이 학습 데이터에 지나치게 맞추어진 상태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새로운 데이터에서는 성능 저하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데이터에는 잡음이나 오류가 포함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학습 데이터가 매우 적을 경우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모델이 지나치게 복잡한 경우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학습 횟수가 매우 많을 경우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해결방안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다양한 학습 데이터 수집 및 학습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모델 단순화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파라미터가 적은 모델을 선택하거나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학습 데이터의 특성 수를 줄임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정규화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(Regularization)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통한 규칙 단순화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적정한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하이퍼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파라미터 찾기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72534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EFF747-0BDC-4E41-6712-7C8E4E28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Prevent Overfitting and Underfitting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C15C75-3C76-B29E-4F34-CD8E8FC92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모델의 크기 축소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가중치 초기화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(Weight Initializer)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옵티마이저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(Optimizer)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배치 정규화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(Batch Normalization)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규제화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(Regularization)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드롭아웃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(Dropout)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19EC3F-C275-29DF-9229-B36EEE4AC6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603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C5DE65-3377-74FE-AB8D-9112B441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+mn-lt"/>
              </a:rPr>
              <a:t>Adjust Model Size</a:t>
            </a:r>
            <a:endParaRPr lang="ko-KR" altLang="en-US" dirty="0">
              <a:latin typeface="+mn-lt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0F8C6CD-D582-D4D8-BBC3-7766A9644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가장 단순한 방법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모델의 크기를 줄인다는 것은 학습 파라미터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(trainable parameter)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수를 줄이는 것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2D1C74-0158-B344-DE5C-E19B31D92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4209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19805-C2DF-8E9D-316F-7F008FD3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Reduce model size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4AED70D-A204-CECB-1120-DDD067F7F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914" y="1919791"/>
            <a:ext cx="10012172" cy="4163006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8E6B16-163F-86C7-4343-256C24292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79874" name="Picture 2">
            <a:extLst>
              <a:ext uri="{FF2B5EF4-FFF2-40B4-BE49-F238E27FC236}">
                <a16:creationId xmlns:a16="http://schemas.microsoft.com/office/drawing/2014/main" id="{93344512-33BD-E0DB-4D99-5FC5E7779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38" y="3657128"/>
            <a:ext cx="36385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1749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D88E6CE3-D1DB-6219-5331-E7DB15B4D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0387" y="1915028"/>
            <a:ext cx="10031225" cy="417253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B19805-C2DF-8E9D-316F-7F008FD3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Increase model size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E6B16-163F-86C7-4343-256C24292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84994" name="Picture 2">
            <a:extLst>
              <a:ext uri="{FF2B5EF4-FFF2-40B4-BE49-F238E27FC236}">
                <a16:creationId xmlns:a16="http://schemas.microsoft.com/office/drawing/2014/main" id="{543D8FBD-D286-72B3-6865-5C3FDA804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508" y="3657128"/>
            <a:ext cx="36957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84489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19805-C2DF-8E9D-316F-7F008FD3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Regularization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8E6B16-163F-86C7-4343-256C24292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8280B91-F467-7AB7-3C43-86DB4B014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과대적합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(Overfitting)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방지하는 방법 중 하나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과대적합은 가중치의 매개변수 값이 커서 발생하는 경우가 많음</a:t>
            </a:r>
            <a:br>
              <a:rPr lang="ko-KR" altLang="en-US" b="0" i="0" dirty="0">
                <a:solidFill>
                  <a:srgbClr val="000000"/>
                </a:solidFill>
                <a:effectLst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</a:rPr>
              <a:t>이를 방지하기 위해 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큰 가중치 값에 큰 규제를 가하는 것</a:t>
            </a:r>
            <a:endParaRPr lang="ko-KR" altLang="en-US" b="0" i="0" dirty="0">
              <a:solidFill>
                <a:srgbClr val="000000"/>
              </a:solidFill>
              <a:effectLst/>
            </a:endParaRP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규제란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가중치의 절댓값을 가능한 작게 만드는 것으로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가중치의 모든 원소를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 가깝게 하여 모든 특성이 출력에 주는 영향을 최소한으로 만드는 것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기울기를 작게 만드는 것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의미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가중치의 분포가 더 균일하게 됨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복잡한 네트워크 일수록 네트워크의 복잡도에 제한을 두어 가중치가 작은 값을 가지도록 함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규제란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과대적합이 되지 않도록 모델을 강제로 제한한다는 의미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적절한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규제값을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찾는 것이 중요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네트워크 손실함수에 큰 가중치와 연관된 비용을 추가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L1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규제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가중치의 절댓값에 비례하는 비용이 추가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L2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규제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가중치의 제곱에 비례하는 비용이 추가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흔히 가중치 감쇠라고도 불림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540779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E4FA42-478E-714F-6A1C-926527E7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L1 Regularization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E6811E3-C7CE-46EC-B999-DA0B60FD73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가중치의 절대값합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L2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규제와 달리 어떤 가중치는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0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이 되는데 이는 모델이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가벼워짐을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의미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</m:nary>
                  </m:oMath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E6811E3-C7CE-46EC-B999-DA0B60FD73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 r="-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B0E44329-8E35-53A8-6D76-38460EAA2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738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en-US" altLang="ko-KR" dirty="0"/>
              <a:t>(Tensor)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4E5B4-8C95-6376-D699-F3AE590C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Rank: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축의 개수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Shape: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형상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각 축에 따른 차원 개수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Type: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데이터 타입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AB08C4F-3958-3B5F-E4DF-9523AAC43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50" y="2888272"/>
            <a:ext cx="4857227" cy="305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5691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B5B4940-2DAD-D8D6-1FF8-F46E2EB6F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097909" cy="450595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6E4FA42-478E-714F-6A1C-926527E75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L1 Regularization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811E3-C7CE-46EC-B999-DA0B60FD7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89090" name="Picture 2">
            <a:extLst>
              <a:ext uri="{FF2B5EF4-FFF2-40B4-BE49-F238E27FC236}">
                <a16:creationId xmlns:a16="http://schemas.microsoft.com/office/drawing/2014/main" id="{F2C57332-01FB-772F-433C-851C7D98B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64604"/>
            <a:ext cx="36385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E44329-8E35-53A8-6D76-38460EAA28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687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E0493-F35C-6639-6588-2BE8908A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L2 Regularization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0F6C7E8-9A76-43B5-2787-5C28E125A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가중치의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제곱합</a:t>
                </a:r>
                <a:endParaRPr lang="ko-KR" altLang="en-US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손실 함수일정 값을 더함으로써 과적합을 방지</a:t>
                </a:r>
              </a:p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ko-KR" altLang="en-US"/>
                      <m:t>값이 크면 가중치 감소가 커지고</m:t>
                    </m:r>
                    <m:r>
                      <m:rPr>
                        <m:nor/>
                      </m:rPr>
                      <a:rPr lang="en-US" altLang="ko-KR"/>
                      <m:t>, </m:t>
                    </m:r>
                    <m:r>
                      <m:rPr>
                        <m:nor/>
                      </m:rPr>
                      <a:rPr lang="ko-KR" altLang="en-US"/>
                      <m:t>작으면 가하는 규제가 적어진다</m:t>
                    </m:r>
                    <m:r>
                      <m:rPr>
                        <m:nor/>
                      </m:rPr>
                      <a:rPr lang="en-US" altLang="ko-KR"/>
                      <m:t>.</m:t>
                    </m:r>
                  </m:oMath>
                </a14:m>
                <a:endParaRPr lang="en-US" altLang="ko-KR" dirty="0"/>
              </a:p>
              <a:p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더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Robust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한 모델을 생성하므로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L1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보다 많이 사용됨</a:t>
                </a:r>
                <a:endParaRPr lang="en-US" altLang="ko-KR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0F6C7E8-9A76-43B5-2787-5C28E125A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>
            <a:extLst>
              <a:ext uri="{FF2B5EF4-FFF2-40B4-BE49-F238E27FC236}">
                <a16:creationId xmlns:a16="http://schemas.microsoft.com/office/drawing/2014/main" id="{609B183F-9703-BFA1-54B2-F7FA78072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993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C97DA7-CD5C-F6E1-0AEE-0F1CCC28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L2 Regularization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F62328B-43A1-7A07-7E80-02915C2D1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626" y="1669256"/>
            <a:ext cx="9144745" cy="4351338"/>
          </a:xfrm>
        </p:spPr>
      </p:pic>
      <p:pic>
        <p:nvPicPr>
          <p:cNvPr id="88066" name="Picture 2">
            <a:extLst>
              <a:ext uri="{FF2B5EF4-FFF2-40B4-BE49-F238E27FC236}">
                <a16:creationId xmlns:a16="http://schemas.microsoft.com/office/drawing/2014/main" id="{4D936442-3B75-5620-F2DD-A666E2DB8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3741408"/>
            <a:ext cx="36385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19523C9-0474-6AC4-9134-5E52A29F3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289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B0885-1B2F-D1BF-CB0E-7CC2DC87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78042-90B4-9748-FCEB-C9E0E9C615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신경망을 위해 사용되는 규제 기법 중 가장 효과적이고 널리 사용되는 방법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과적합을 방지하기 위한 방법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학습할 때 사용하는 노드의 수를 전체 노드 중에서 일부만을 사용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신경망의 레이어에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드롭아웃을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적용하면 훈련하는 동안 무작위로 층의 일부 특성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노드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제외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예를 들어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[1.0, 3.2, 0.6, 0.8, 1.1]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라는 벡터에 대해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드롭아웃을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적용하면 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무작위로 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으로 바뀜</a:t>
            </a:r>
            <a:r>
              <a:rPr lang="ko-KR" altLang="en-US" dirty="0">
                <a:solidFill>
                  <a:srgbClr val="000000"/>
                </a:solidFill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-&gt; [0, 3.2, 0.6, 0.8, 0]</a:t>
            </a:r>
          </a:p>
          <a:p>
            <a:pPr marL="742950" lvl="1" indent="-285750">
              <a:lnSpc>
                <a:spcPct val="11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보통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0.2 ~ 0.5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사이의 비율로 지정됨</a:t>
            </a:r>
          </a:p>
          <a:p>
            <a:pPr marL="285750" indent="-285750">
              <a:lnSpc>
                <a:spcPct val="110000"/>
              </a:lnSpc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테스트 단계에서는 그 어떤 노드도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드롭아웃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되지 않고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대신 해당 레이어의 출력 노드를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드롭아웃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비율에 맞게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줄여줌</a:t>
            </a:r>
            <a:endParaRPr lang="ko-KR" altLang="en-US" b="0" i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AE7392-5A38-EEC6-EBAA-B2D630FD4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859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B0885-1B2F-D1BF-CB0E-7CC2DC87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pic>
        <p:nvPicPr>
          <p:cNvPr id="92162" name="Picture 2">
            <a:extLst>
              <a:ext uri="{FF2B5EF4-FFF2-40B4-BE49-F238E27FC236}">
                <a16:creationId xmlns:a16="http://schemas.microsoft.com/office/drawing/2014/main" id="{EAE55F90-E2F5-ED4F-C5BD-3C287BD6DB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699" y="1731726"/>
            <a:ext cx="827260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AE7392-5A38-EEC6-EBAA-B2D630FD4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829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2B0885-1B2F-D1BF-CB0E-7CC2DC87E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Dropout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3AD448F-4F7A-7BA5-33E0-BD80DA085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7126" y="1690688"/>
            <a:ext cx="8290518" cy="4755436"/>
          </a:xfrm>
        </p:spPr>
      </p:pic>
      <p:pic>
        <p:nvPicPr>
          <p:cNvPr id="93186" name="Picture 2">
            <a:extLst>
              <a:ext uri="{FF2B5EF4-FFF2-40B4-BE49-F238E27FC236}">
                <a16:creationId xmlns:a16="http://schemas.microsoft.com/office/drawing/2014/main" id="{63B56ADF-4992-B9AE-23D3-AC0CB5998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85" y="3864685"/>
            <a:ext cx="36385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AE7392-5A38-EEC6-EBAA-B2D630FD4C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727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B00EE-40E4-B013-3CD3-354A111B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br>
              <a:rPr lang="en-US" altLang="ko-KR" dirty="0"/>
            </a:br>
            <a:r>
              <a:rPr lang="en-US" altLang="ko-KR" sz="2400" dirty="0"/>
              <a:t>Stochastic Gradient Descent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554FB81-A5A0-E187-915C-A2CD360B7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전체를 한번에 계산하지 않고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, </a:t>
                </a:r>
                <a:r>
                  <a:rPr lang="ko-KR" altLang="en-US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확률적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으로 일부 샘플을 뽑아 조금씩 나누어 학습을 시키는 과정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반복할 때마다 다루는 데이터의 수가 적기때문에 한 번 처리하는 속도는 빠름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한 번 학습할 때 필요한 메모리만 있으면 되므로 매우 큰 데이터셋에 대해서도 학습이 가능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확률적이기 때문에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,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배치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경사하강법보다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불안정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손실함수의 최솟값에 이를 때까지 다소 위아래로 요동치면서 이동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따라서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,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위와 같은 문제 때문에 </a:t>
                </a:r>
                <a:r>
                  <a:rPr lang="ko-KR" altLang="en-US" b="1" i="0" dirty="0">
                    <a:solidFill>
                      <a:srgbClr val="000000"/>
                    </a:solidFill>
                    <a:effectLst/>
                    <a:latin typeface="Helvetica Neue"/>
                  </a:rPr>
                  <a:t>미니 배치 </a:t>
                </a:r>
                <a:r>
                  <a:rPr lang="ko-KR" altLang="en-US" b="1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경사하강법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(mini-batch gradient descent)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로 학습을 진행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요즘에는 보통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SGD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라고하면 미니 배치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경사하강법을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의미하기도 함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SGD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의 단점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: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단순하지만 문제에 따라서 시간이 매우 오래 걸림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SGD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수식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ko-KR" alt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𝑙𝑒𝑎𝑟𝑛𝑖𝑛𝑔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𝑟𝑎𝑡𝑒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554FB81-A5A0-E187-915C-A2CD360B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522" t="-2801" r="-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6DFC109-962B-85A1-2AFB-7531E829D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0980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73FB18-31B4-EF8D-86B8-E00AA0F98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br>
              <a:rPr lang="en-US" altLang="ko-KR" dirty="0"/>
            </a:br>
            <a:r>
              <a:rPr lang="en-US" altLang="ko-KR" sz="2400" dirty="0"/>
              <a:t>Stochastic Gradient Descent vs Mini-Batch Gradient Descent</a:t>
            </a:r>
            <a:endParaRPr lang="ko-KR" altLang="en-US" sz="2400" dirty="0"/>
          </a:p>
        </p:txBody>
      </p:sp>
      <p:pic>
        <p:nvPicPr>
          <p:cNvPr id="94210" name="Picture 2">
            <a:extLst>
              <a:ext uri="{FF2B5EF4-FFF2-40B4-BE49-F238E27FC236}">
                <a16:creationId xmlns:a16="http://schemas.microsoft.com/office/drawing/2014/main" id="{E2D55CEA-5F07-EE94-41A6-D8CFD83495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75" y="2223083"/>
            <a:ext cx="11318450" cy="363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F0D3D-1D06-59F0-7857-1A2DA5E74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38030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B00EE-40E4-B013-3CD3-354A111B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br>
              <a:rPr lang="en-US" altLang="ko-KR" dirty="0"/>
            </a:br>
            <a:r>
              <a:rPr lang="en-US" altLang="ko-KR" sz="2400" dirty="0"/>
              <a:t>Momentum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554FB81-A5A0-E187-915C-A2CD360B7A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운동량을 의미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,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관성과 관련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공이 그릇의 경사면을 따라서 내려가는 듯한 모습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이전의 속도를 유지하려는 성향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경사하강을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좀 더 유지하려는 성격을 지님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단순히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SGD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만 사용하는 것보다 적게 방향이 변함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Momentum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수식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𝑖𝑛𝑖𝑡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D554FB81-A5A0-E187-915C-A2CD360B7A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66DFC109-962B-85A1-2AFB-7531E829D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453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B00EE-40E4-B013-3CD3-354A111B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br>
              <a:rPr lang="en-US" altLang="ko-KR" dirty="0"/>
            </a:br>
            <a:r>
              <a:rPr lang="en-US" altLang="ko-KR" sz="2400" dirty="0"/>
              <a:t>SGD without momentum vs SGD with momentum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FC109-962B-85A1-2AFB-7531E829D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96258" name="Picture 2">
            <a:extLst>
              <a:ext uri="{FF2B5EF4-FFF2-40B4-BE49-F238E27FC236}">
                <a16:creationId xmlns:a16="http://schemas.microsoft.com/office/drawing/2014/main" id="{0A672298-AEFF-3B51-54C5-5CD098B5F9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02" y="1825625"/>
            <a:ext cx="9188196" cy="429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0833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0D</a:t>
            </a:r>
            <a:r>
              <a:rPr lang="ko-KR" altLang="en-US" dirty="0"/>
              <a:t> </a:t>
            </a:r>
            <a:r>
              <a:rPr lang="en-US" altLang="ko-KR" dirty="0"/>
              <a:t>Tensor(Scalar)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4E5B4-8C95-6376-D699-F3AE590C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하나의 숫자를 담고 있는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텐서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(tensor)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축과 형상이 없음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CE0CF0-5356-D3C3-D317-A6FF26E1B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980" y="3429000"/>
            <a:ext cx="9292040" cy="169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5416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B00EE-40E4-B013-3CD3-354A111B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br>
              <a:rPr lang="en-US" altLang="ko-KR" dirty="0"/>
            </a:br>
            <a:r>
              <a:rPr lang="en-US" altLang="ko-KR" sz="2400" dirty="0" err="1"/>
              <a:t>Nesterov</a:t>
            </a:r>
            <a:r>
              <a:rPr lang="en-US" altLang="ko-KR" sz="2400" dirty="0"/>
              <a:t> Acceleration Gradient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FC109-962B-85A1-2AFB-7531E829D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A88603-E5D9-5558-5303-ED25F83E1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모멘텀의 방향으로 조금 앞선 곳에서 손실함수의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그라디언트를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구함</a:t>
                </a:r>
              </a:p>
              <a:p>
                <a:pPr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시간이 지날수록 조금 더 빨리 최솟값에 도달</a:t>
                </a:r>
                <a:endParaRPr lang="en-US" altLang="ko-KR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일반적으로 모멘텀 벡터가 올바른 방향을 가리킬 것이라는 아이디어에서 착안</a:t>
                </a:r>
              </a:p>
              <a:p>
                <a:pPr algn="l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Nesterov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수식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현재 위치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가중치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+ </a:t>
                </a:r>
                <a:r>
                  <a:rPr lang="ko-KR" altLang="en-US" dirty="0"/>
                  <a:t>모멘텀</a:t>
                </a:r>
                <a:r>
                  <a:rPr lang="en-US" altLang="ko-KR" dirty="0"/>
                  <a:t> * </a:t>
                </a:r>
                <a:r>
                  <a:rPr lang="ko-KR" altLang="en-US" dirty="0"/>
                  <a:t>속도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모멘텀 벡터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ko-KR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dirty="0"/>
                  <a:t>: loss function</a:t>
                </a:r>
                <a:r>
                  <a:rPr lang="ko-KR" altLang="en-US" dirty="0"/>
                  <a:t>의 </a:t>
                </a:r>
                <a:r>
                  <a:rPr lang="ko-KR" altLang="en-US" dirty="0" err="1"/>
                  <a:t>미분값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ko-KR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dirty="0"/>
                  <a:t>: learning rate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A88603-E5D9-5558-5303-ED25F83E1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 t="-1120" b="-4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15495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0B00EE-40E4-B013-3CD3-354A111B8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br>
              <a:rPr lang="en-US" altLang="ko-KR" dirty="0"/>
            </a:br>
            <a:r>
              <a:rPr lang="en-US" altLang="ko-KR" sz="2400" dirty="0" err="1"/>
              <a:t>AdaGrad</a:t>
            </a:r>
            <a:r>
              <a:rPr lang="en-US" altLang="ko-KR" sz="2400" dirty="0"/>
              <a:t> (Adaptive Gradient)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6DFC109-962B-85A1-2AFB-7531E829D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A88603-E5D9-5558-5303-ED25F83E1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가장 가파른 경사를 따라 빠르게 하강하는 방법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학습률을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변화시키며 진행하며 적응적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학습률이라고도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부름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경사가 급할 때는 빠르게 변화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,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완만할 때는 느리게 변화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간단한 문제에서는 좋을 수는 있지만 딥러닝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(Deep Learning)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에서는 자주 쓰이지 않음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학습률이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너무 감소되어 전역 최소값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(global minimum)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에 도달하기 전에 학습이 빨리 종료될 수 있기 때문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ko-KR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AdaGrad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수식</a:t>
                </a:r>
                <a:endParaRPr lang="en-US" altLang="ko-KR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)⨂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)⊘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rad>
                  </m:oMath>
                </a14:m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10A88603-E5D9-5558-5303-ED25F83E1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33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52765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D9DE30-24A5-2ABF-8138-32A4CFC1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br>
              <a:rPr lang="en-US" altLang="ko-KR" dirty="0"/>
            </a:br>
            <a:r>
              <a:rPr lang="en-US" altLang="ko-KR" sz="2400" dirty="0" err="1"/>
              <a:t>RMSProp</a:t>
            </a:r>
            <a:r>
              <a:rPr lang="en-US" altLang="ko-KR" sz="2400" dirty="0"/>
              <a:t> (Root Mean Square Propagation)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6E9AAB-9B36-EE21-A223-0640E406E5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AdaGrad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를 보완하기 위한 방법으로 등장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합 대신 지수의 평균값을 활용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학습이 안되기 시작하면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</a:rPr>
                  <a:t>학습률이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 커져서 잘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</a:rPr>
                  <a:t>되게하고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,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</a:rPr>
                  <a:t>학습률이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 너무 크면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</a:rPr>
                  <a:t>학습률을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 다시 줄임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ko-KR" b="0" i="0" dirty="0" err="1">
                    <a:solidFill>
                      <a:srgbClr val="000000"/>
                    </a:solidFill>
                    <a:effectLst/>
                  </a:rPr>
                  <a:t>RMSProp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수식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)⨂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ko-KR" altLang="en-US" dirty="0">
                  <a:solidFill>
                    <a:srgbClr val="000000"/>
                  </a:solidFill>
                  <a:latin typeface="Helvetica Neue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𝜂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)⊘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rad>
                  </m:oMath>
                </a14:m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D6E9AAB-9B36-EE21-A223-0640E406E5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2A423BD5-F574-4297-1B60-98E3C8976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6895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C6DB1B-8F31-B98D-CF71-80E1289AC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Optimizer</a:t>
            </a:r>
            <a:br>
              <a:rPr lang="en-US" altLang="ko-KR" dirty="0"/>
            </a:br>
            <a:r>
              <a:rPr lang="en-US" altLang="ko-KR" sz="2400" dirty="0"/>
              <a:t>Adam (Adaptive Momentum Estimation)</a:t>
            </a:r>
            <a:endParaRPr lang="ko-KR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C3E6202-5B7C-3254-2F16-2FFB6A0E4D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모멘텀 최적화와 </a:t>
                </a:r>
                <a:r>
                  <a:rPr lang="en-US" altLang="ko-KR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RMSProp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의 아이디어를 합친 것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지난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그래디언트의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지수 감소 평균을 따르고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(Momentum),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지난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그레디언트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제곱의 지수 감소된 평균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(</a:t>
                </a:r>
                <a:r>
                  <a:rPr lang="en-US" altLang="ko-KR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RMSProp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을 따름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가장 많이 사용되는 최적화 방법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en-US" altLang="ko-KR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Adam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수식</a:t>
                </a:r>
                <a:endParaRPr lang="en-US" altLang="ko-KR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−(1−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+(1−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altLang="ko-KR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sSub>
                      <m:sSubPr>
                        <m:ctrl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ko-KR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ko-KR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ko-KR" dirty="0">
                  <a:solidFill>
                    <a:srgbClr val="000000"/>
                  </a:solidFill>
                  <a:latin typeface="Helvetica Neue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altLang="ko-KR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←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ko-KR" altLang="en-US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altLang="ko-KR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←</m:t>
                    </m:r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ko-KR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𝜂</m:t>
                    </m:r>
                    <m:acc>
                      <m:accPr>
                        <m:chr m:val="̂"/>
                        <m:ctrlP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lang="ko-KR" altLang="en-US" b="0" i="1" smtClean="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</a:rPr>
                      <m:t>⊘</m:t>
                    </m:r>
                    <m:rad>
                      <m:radPr>
                        <m:degHide m:val="on"/>
                        <m:ctrlP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acc>
                          <m:accPr>
                            <m:chr m:val="̂"/>
                            <m:ctrlPr>
                              <a:rPr lang="ko-KR" altLang="en-US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rad>
                  </m:oMath>
                </a14:m>
                <a:endParaRPr lang="ko-KR" altLang="en-US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lvl="1"/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3C3E6202-5B7C-3254-2F16-2FFB6A0E4D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30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86A5C010-9897-3FF8-A5EB-A9EA1DDCCE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969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351A9EF-2EE1-8501-286D-6FBD6245F6E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4" y="1825625"/>
            <a:ext cx="773571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83DB118-735F-689F-DA5E-84111E62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 Comparison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B75375-7ADD-BD4F-6685-1AF3312E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2802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3DB118-735F-689F-DA5E-84111E622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 Comparison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6075C6-DCAB-2D1C-B693-8B7EA3C02F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989" y="1690688"/>
            <a:ext cx="6384022" cy="4942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B75375-7ADD-BD4F-6685-1AF3312EA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2634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60B36-B809-45B2-CC49-86676A96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Weights Initialization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6E3259-9028-B9DE-7DD5-0B0192D43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활성화함수가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Sigmoid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함수 일 때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은닉층의 개수가 늘어 날수록 가중치가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역전파되면서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가중치 소실문제 발생</a:t>
            </a:r>
          </a:p>
          <a:p>
            <a:pPr lvl="1"/>
            <a:r>
              <a:rPr lang="en-US" altLang="ko-KR" b="0" i="0" dirty="0">
                <a:solidFill>
                  <a:srgbClr val="000000"/>
                </a:solidFill>
                <a:effectLst/>
              </a:rPr>
              <a:t>0 ~ 1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사이의 값으로 출력되면서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또는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 가중치 값이 퍼짐</a:t>
            </a:r>
            <a:br>
              <a:rPr lang="ko-KR" altLang="en-US" b="0" i="0" dirty="0">
                <a:solidFill>
                  <a:srgbClr val="000000"/>
                </a:solidFill>
                <a:effectLst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</a:rPr>
              <a:t>이는 </a:t>
            </a:r>
            <a:r>
              <a:rPr lang="ko-KR" altLang="en-US" b="0" i="0" u="sng" dirty="0" err="1">
                <a:solidFill>
                  <a:srgbClr val="000000"/>
                </a:solidFill>
                <a:effectLst/>
              </a:rPr>
              <a:t>미분값이</a:t>
            </a:r>
            <a:r>
              <a:rPr lang="ko-KR" altLang="en-US" b="0" i="0" u="sng" dirty="0">
                <a:solidFill>
                  <a:srgbClr val="000000"/>
                </a:solidFill>
                <a:effectLst/>
              </a:rPr>
              <a:t> 점점 </a:t>
            </a:r>
            <a:r>
              <a:rPr lang="en-US" altLang="ko-KR" b="0" i="0" u="sng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u="sng" dirty="0">
                <a:solidFill>
                  <a:srgbClr val="000000"/>
                </a:solidFill>
                <a:effectLst/>
              </a:rPr>
              <a:t>에 </a:t>
            </a:r>
            <a:r>
              <a:rPr lang="ko-KR" altLang="en-US" b="0" i="0" u="sng" dirty="0" err="1">
                <a:solidFill>
                  <a:srgbClr val="000000"/>
                </a:solidFill>
                <a:effectLst/>
              </a:rPr>
              <a:t>가까워짐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을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의미하기도 함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lvl="1"/>
            <a:r>
              <a:rPr lang="en-US" altLang="ko-KR" dirty="0" err="1">
                <a:solidFill>
                  <a:srgbClr val="000000"/>
                </a:solidFill>
              </a:rPr>
              <a:t>ReLU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함수 등장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비선형 함수</a:t>
            </a:r>
            <a:r>
              <a:rPr lang="en-US" altLang="ko-KR" dirty="0">
                <a:solidFill>
                  <a:srgbClr val="000000"/>
                </a:solidFill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가중치 초기화 문제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은닉층의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활성화값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분포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가중치의 값이 일부 값으로 치우치게 되면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 함수를 통과한 값이 치우치게 되고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표현할 수 있는 신경망의 수가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적어짐</a:t>
            </a:r>
            <a:endParaRPr lang="ko-KR" altLang="en-US" b="0" i="0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따라서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활성화값이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골고루 분포되는 것이 중요</a:t>
            </a:r>
          </a:p>
          <a:p>
            <a:endParaRPr lang="ko-KR" alt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10000"/>
              </a:lnSpc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399F04-2775-EA02-0FEA-8437367BF6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69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>
            <a:extLst>
              <a:ext uri="{FF2B5EF4-FFF2-40B4-BE49-F238E27FC236}">
                <a16:creationId xmlns:a16="http://schemas.microsoft.com/office/drawing/2014/main" id="{BC1C5FD3-2EFF-5FC8-0CDB-6C93E24B5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573" y="1690688"/>
            <a:ext cx="7598853" cy="481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1660B36-B809-45B2-CC49-86676A966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Weights Initialization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399F04-2775-EA02-0FEA-8437367BF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73168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함수에서 가중치 초기화</a:t>
            </a:r>
            <a:br>
              <a:rPr lang="en-US" altLang="ko-KR" dirty="0"/>
            </a:br>
            <a:r>
              <a:rPr lang="ko-KR" altLang="en-US" sz="2400" dirty="0"/>
              <a:t>초기값</a:t>
            </a:r>
            <a:r>
              <a:rPr lang="en-US" altLang="ko-KR" sz="2400" dirty="0"/>
              <a:t>: 0 (zeros)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7AC88-8EF8-61C2-F98A-BAB11811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학습이 올바르게 진행되지 않음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으로 설정하면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오차역전파법에서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모든 가중치의 값이 똑같이 갱신됨</a:t>
            </a:r>
          </a:p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734" y="2806261"/>
            <a:ext cx="6576532" cy="3370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5124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함수에서 가중치 초기화</a:t>
            </a:r>
            <a:br>
              <a:rPr lang="en-US" altLang="ko-KR" dirty="0"/>
            </a:br>
            <a:r>
              <a:rPr lang="ko-KR" altLang="en-US" sz="2400" dirty="0"/>
              <a:t>초기값</a:t>
            </a:r>
            <a:r>
              <a:rPr lang="en-US" altLang="ko-KR" sz="2400" dirty="0"/>
              <a:t>: </a:t>
            </a:r>
            <a:r>
              <a:rPr lang="ko-KR" altLang="en-US" sz="2400" dirty="0"/>
              <a:t>균일분포</a:t>
            </a:r>
            <a:r>
              <a:rPr lang="en-US" altLang="ko-KR" sz="2400" dirty="0"/>
              <a:t>(Uniform)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7AC88-8EF8-61C2-F98A-BAB11811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 값이 균일하지 않음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활성화함수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 sigmoid)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역전파로 전해지는 기울기 값이 사라짐</a:t>
            </a:r>
          </a:p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7734" y="2806261"/>
            <a:ext cx="6576532" cy="33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94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1D</a:t>
            </a:r>
            <a:r>
              <a:rPr lang="ko-KR" altLang="en-US" dirty="0"/>
              <a:t> </a:t>
            </a:r>
            <a:r>
              <a:rPr lang="en-US" altLang="ko-KR" dirty="0"/>
              <a:t>Tensor(Vector)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4E5B4-8C95-6376-D699-F3AE590C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값들을 저장한 리스트와 유사한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텐서</a:t>
            </a:r>
            <a:endParaRPr lang="ko-KR" altLang="en-US" b="0" i="0" dirty="0">
              <a:solidFill>
                <a:srgbClr val="000000"/>
              </a:solidFill>
              <a:effectLst/>
              <a:latin typeface="+mn-ea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하나의 축이 존재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3A4A9E0-AEE7-CBC1-9514-2E95D5F6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296" y="3429000"/>
            <a:ext cx="9201407" cy="158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816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함수에서 가중치 초기화</a:t>
            </a:r>
            <a:br>
              <a:rPr lang="en-US" altLang="ko-KR" dirty="0"/>
            </a:br>
            <a:r>
              <a:rPr lang="ko-KR" altLang="en-US" sz="2400" dirty="0"/>
              <a:t>초기값</a:t>
            </a:r>
            <a:r>
              <a:rPr lang="en-US" altLang="ko-KR" sz="2400" dirty="0"/>
              <a:t>: </a:t>
            </a:r>
            <a:r>
              <a:rPr lang="ko-KR" altLang="en-US" sz="2400" dirty="0"/>
              <a:t>정규분포</a:t>
            </a:r>
            <a:r>
              <a:rPr lang="en-US" altLang="ko-KR" sz="2400" dirty="0"/>
              <a:t>(normalization)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7AC88-8EF8-61C2-F98A-BAB11811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활성화함수를 통과하면 양쪽으로 퍼짐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에 퍼지면서 기울기 소실문제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(gradient vanishing)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발생</a:t>
            </a:r>
          </a:p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7735" y="2806261"/>
            <a:ext cx="6576530" cy="33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13085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함수에서 가중치 초기화</a:t>
            </a:r>
            <a:br>
              <a:rPr lang="en-US" altLang="ko-KR" dirty="0"/>
            </a:br>
            <a:r>
              <a:rPr lang="ko-KR" altLang="en-US" sz="2400" dirty="0"/>
              <a:t>아주 작은 정규분포 값으로 가중치 초기화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7AC88-8EF8-61C2-F98A-BAB11811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과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퍼치지는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않았고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한 곳에 치우쳐 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해당 신경망이 표현할 수 있는 문제가 제한됨</a:t>
            </a:r>
          </a:p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7735" y="2806261"/>
            <a:ext cx="6576530" cy="33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799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함수에서 가중치 초기화</a:t>
            </a:r>
            <a:br>
              <a:rPr lang="en-US" altLang="ko-KR" dirty="0"/>
            </a:br>
            <a:r>
              <a:rPr lang="ko-KR" altLang="en-US" sz="2400" dirty="0"/>
              <a:t>초기값</a:t>
            </a:r>
            <a:r>
              <a:rPr lang="en-US" altLang="ko-KR" sz="2400" dirty="0"/>
              <a:t>: Xavier (</a:t>
            </a:r>
            <a:r>
              <a:rPr lang="en-US" altLang="ko-KR" sz="2400" dirty="0" err="1"/>
              <a:t>Glorot</a:t>
            </a:r>
            <a:r>
              <a:rPr lang="en-US" altLang="ko-KR" sz="2400" dirty="0"/>
              <a:t>)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8C7AC88-8EF8-61C2-F98A-BAB11811E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000000"/>
                    </a:solidFill>
                    <a:latin typeface="Helvetica Neue"/>
                  </a:rPr>
                  <a:t>은닉층의 노드의 수가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이라면 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분포</a:t>
                </a:r>
                <a:endParaRPr lang="en-US" altLang="ko-KR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000000"/>
                    </a:solidFill>
                    <a:latin typeface="Helvetica Neue"/>
                  </a:rPr>
                  <a:t>더 많은 가중치에 역전파가 전달 가능하고</a:t>
                </a:r>
                <a:r>
                  <a:rPr lang="en-US" altLang="ko-KR" dirty="0">
                    <a:solidFill>
                      <a:srgbClr val="000000"/>
                    </a:solidFill>
                    <a:latin typeface="Helvetica Neue"/>
                  </a:rPr>
                  <a:t>, </a:t>
                </a:r>
                <a:r>
                  <a:rPr lang="ko-KR" altLang="en-US" dirty="0">
                    <a:solidFill>
                      <a:srgbClr val="000000"/>
                    </a:solidFill>
                    <a:latin typeface="Helvetica Neue"/>
                  </a:rPr>
                  <a:t>비교적 많은 문제를 표현할 수 있음</a:t>
                </a:r>
                <a:r>
                  <a:rPr lang="en-US" altLang="ko-KR" dirty="0">
                    <a:solidFill>
                      <a:srgbClr val="000000"/>
                    </a:solidFill>
                    <a:latin typeface="Helvetica Neue"/>
                  </a:rPr>
                  <a:t>.</a:t>
                </a:r>
                <a:endParaRPr lang="ko-KR" altLang="en-US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8C7AC88-8EF8-61C2-F98A-BAB11811E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26716" y="3047100"/>
            <a:ext cx="6106635" cy="31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641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선형 함수에서 가중치 초기화</a:t>
            </a:r>
            <a:br>
              <a:rPr lang="en-US" altLang="ko-KR" dirty="0"/>
            </a:br>
            <a:r>
              <a:rPr lang="ko-KR" altLang="en-US" sz="2400" dirty="0"/>
              <a:t>초기값</a:t>
            </a:r>
            <a:r>
              <a:rPr lang="en-US" altLang="ko-KR" sz="2400" dirty="0"/>
              <a:t>: Xavier (</a:t>
            </a:r>
            <a:r>
              <a:rPr lang="en-US" altLang="ko-KR" sz="2400" dirty="0" err="1"/>
              <a:t>Glorot</a:t>
            </a:r>
            <a:r>
              <a:rPr lang="en-US" altLang="ko-KR" sz="2400" dirty="0"/>
              <a:t>) – tanh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7AC88-8EF8-61C2-F98A-BAB11811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 함수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 tanh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sigmoid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함수보다 더 깔끔한 종모양으로 분포</a:t>
            </a:r>
          </a:p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67271" y="2806261"/>
            <a:ext cx="6457457" cy="337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178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비선형 함수에서 가중치 초기화</a:t>
            </a:r>
            <a:br>
              <a:rPr lang="en-US" altLang="ko-KR" dirty="0"/>
            </a:br>
            <a:r>
              <a:rPr lang="ko-KR" altLang="en-US" sz="2400" dirty="0"/>
              <a:t>초기값</a:t>
            </a:r>
            <a:r>
              <a:rPr lang="en-US" altLang="ko-KR" sz="2400" dirty="0"/>
              <a:t>: 0 (Zeros)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7AC88-8EF8-61C2-F98A-BAB11811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활성화함수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67271" y="2836776"/>
            <a:ext cx="6457457" cy="330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00925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비선형 함수에서 가중치 초기화</a:t>
            </a:r>
            <a:br>
              <a:rPr lang="en-US" altLang="ko-KR" dirty="0"/>
            </a:br>
            <a:r>
              <a:rPr lang="ko-KR" altLang="en-US" sz="2400" dirty="0"/>
              <a:t>초기값</a:t>
            </a:r>
            <a:r>
              <a:rPr lang="en-US" altLang="ko-KR" sz="2400" dirty="0"/>
              <a:t>: </a:t>
            </a:r>
            <a:r>
              <a:rPr lang="ko-KR" altLang="en-US" sz="2400" dirty="0"/>
              <a:t>정규분포 </a:t>
            </a:r>
            <a:r>
              <a:rPr lang="en-US" altLang="ko-KR" sz="2400" dirty="0"/>
              <a:t>(Normalization)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7AC88-8EF8-61C2-F98A-BAB11811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활성화함수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67272" y="2836776"/>
            <a:ext cx="6457455" cy="330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4103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비선형 함수에서 가중치 초기화</a:t>
            </a:r>
            <a:br>
              <a:rPr lang="en-US" altLang="ko-KR" dirty="0"/>
            </a:br>
            <a:r>
              <a:rPr lang="ko-KR" altLang="en-US" sz="2400" dirty="0"/>
              <a:t>초기값</a:t>
            </a:r>
            <a:r>
              <a:rPr lang="en-US" altLang="ko-KR" sz="2400" dirty="0"/>
              <a:t>: </a:t>
            </a:r>
            <a:r>
              <a:rPr lang="ko-KR" altLang="en-US" sz="2400" dirty="0"/>
              <a:t>표준편차가 </a:t>
            </a:r>
            <a:r>
              <a:rPr lang="en-US" altLang="ko-KR" sz="2400" dirty="0"/>
              <a:t>0.01</a:t>
            </a:r>
            <a:r>
              <a:rPr lang="ko-KR" altLang="en-US" sz="2400" dirty="0"/>
              <a:t>인 정규분포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C7AC88-8EF8-61C2-F98A-BAB11811EF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활성화함수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67272" y="2836776"/>
            <a:ext cx="6457455" cy="330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32937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B1F771-C9D9-5177-E0B8-2E0DF81B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비선형 함수에서 가중치 초기화</a:t>
            </a:r>
            <a:br>
              <a:rPr lang="en-US" altLang="ko-KR" dirty="0"/>
            </a:br>
            <a:r>
              <a:rPr lang="ko-KR" altLang="en-US" sz="2400" dirty="0"/>
              <a:t>초기값</a:t>
            </a:r>
            <a:r>
              <a:rPr lang="en-US" altLang="ko-KR" sz="2400" dirty="0"/>
              <a:t>: He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8C7AC88-8EF8-61C2-F98A-BAB11811E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dirty="0">
                    <a:solidFill>
                      <a:srgbClr val="000000"/>
                    </a:solidFill>
                    <a:latin typeface="Helvetica Neue"/>
                  </a:rPr>
                  <a:t>은닉층의 노드의 수가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이라면 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b="0" i="1" smtClean="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ko-KR" alt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인</m:t>
                    </m:r>
                  </m:oMath>
                </a14:m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분포</a:t>
                </a:r>
                <a:endParaRPr lang="en-US" altLang="ko-KR" b="0" i="0" dirty="0">
                  <a:solidFill>
                    <a:srgbClr val="000000"/>
                  </a:solidFill>
                  <a:effectLst/>
                  <a:latin typeface="Helvetica Neue"/>
                </a:endParaRP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활성화값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분포가 균일하게 분포되어 있음</a:t>
                </a:r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B8C7AC88-8EF8-61C2-F98A-BAB11811E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>
            <a:extLst>
              <a:ext uri="{FF2B5EF4-FFF2-40B4-BE49-F238E27FC236}">
                <a16:creationId xmlns:a16="http://schemas.microsoft.com/office/drawing/2014/main" id="{61EACF1C-FFA0-D33C-9975-3F50D17D1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340477" y="3181381"/>
            <a:ext cx="6457453" cy="330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1907D7-06CE-EFE4-E746-CF0DF43E6C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916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545C6-F5A1-9373-F45A-06F4BBE4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초기화 전략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0711DD-AFB5-F64F-AB7C-E4F7D666D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Glorot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 Initialization (Xavier)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 함수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없음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tanh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sigmoid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softmax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He Initialization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 함수</a:t>
            </a: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LeakyReLU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ELU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등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45BF2-116C-F44E-C5E4-4E39E24B6E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7523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02726A5-E89A-E191-7B95-126D46306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088" y="1825625"/>
            <a:ext cx="9685824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E545C6-F5A1-9373-F45A-06F4BBE47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초기화 전략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D45BF2-116C-F44E-C5E4-4E39E24B6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18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2D</a:t>
            </a:r>
            <a:r>
              <a:rPr lang="ko-KR" altLang="en-US" dirty="0"/>
              <a:t> </a:t>
            </a:r>
            <a:r>
              <a:rPr lang="en-US" altLang="ko-KR" dirty="0"/>
              <a:t>Tensor(Matrix)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4E5B4-8C95-6376-D699-F3AE590C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행렬과 같은 모양으로 두개의 축이 존재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일반적인 수치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통계 데이터셋이 해당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주로 샘플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(samples)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과 특성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(features)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가진 구조로 사용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03AD3B-19AF-E611-43AE-3CFC8755B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476" y="3429000"/>
            <a:ext cx="8623048" cy="256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2993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46242-9299-9C1E-1A4F-4333A03F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 Parameter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9614B-3CBC-3A50-BE87-70EBC93EA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사람이 직접 설정해야 하는 매개변수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학습이 되기 전 미리 설정되어 상수취급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0DB298-182B-AF99-0EC5-40C8C712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968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46242-9299-9C1E-1A4F-4333A03F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 Parameter</a:t>
            </a:r>
            <a:br>
              <a:rPr lang="en-US" altLang="ko-KR" dirty="0"/>
            </a:br>
            <a:r>
              <a:rPr lang="en-US" altLang="ko-KR" sz="2400" dirty="0"/>
              <a:t>Learning Rate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9614B-3CBC-3A50-BE87-70EBC93EA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학습률에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따라 학습정도가 달라짐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적절한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학습률을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찾는 것이 핵심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0DB298-182B-AF99-0EC5-40C8C712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191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46242-9299-9C1E-1A4F-4333A03F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 Parameter</a:t>
            </a:r>
            <a:br>
              <a:rPr lang="en-US" altLang="ko-KR" dirty="0"/>
            </a:br>
            <a:r>
              <a:rPr lang="en-US" altLang="ko-KR" sz="2400" dirty="0"/>
              <a:t>Epochs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9614B-3CBC-3A50-BE87-70EBC93EA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학습 횟수를 너무 작게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또는 너무 크게 지정하면 과소적합 또는 과대적합 발생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여러 번 진행하면서 최적의 학습 횟수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(epochs)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값을 찾아야함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0DB298-182B-AF99-0EC5-40C8C712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9818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46242-9299-9C1E-1A4F-4333A03F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 Parameter</a:t>
            </a:r>
            <a:br>
              <a:rPr lang="en-US" altLang="ko-KR" dirty="0"/>
            </a:br>
            <a:r>
              <a:rPr lang="en-US" altLang="ko-KR" sz="2400" dirty="0"/>
              <a:t>Mini Batch Size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9614B-3CBC-3A50-BE87-70EBC93EA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미니 배치 학습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한번 학습할 때 메모리의 부족현상을 막기 위해 전체 데이터의 일부를 여러 번 학습하는 방식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한번 학습할 때마다 얼마만큼의 미니배치 크기를 사용할지 결정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배치 크기가 작을수록 학습 시간이 많이 소요되고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클수록 학습 시간이 학습 시간은 적게 소요된다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0DB298-182B-AF99-0EC5-40C8C712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566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C46242-9299-9C1E-1A4F-4333A03F8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Hyper Parameter</a:t>
            </a:r>
            <a:br>
              <a:rPr lang="en-US" altLang="ko-KR" dirty="0"/>
            </a:br>
            <a:r>
              <a:rPr lang="en-US" altLang="ko-KR" sz="2400" dirty="0"/>
              <a:t>Validation Data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99614B-3CBC-3A50-BE87-70EBC93EA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주어진 데이터를 학습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+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검증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+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테스트 데이터로 구분하여 과적합을 방지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일반적으로 전체 데이터의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2~30%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를 테스트 데이터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나머지에서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20%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정도를 검증용 데이터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남은 부분을 학습용 데이터로 사용</a:t>
            </a:r>
          </a:p>
          <a:p>
            <a:endParaRPr lang="ko-KR" alt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604A0A19-3864-FE17-9B32-64A9F2DB8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379" y="3618103"/>
            <a:ext cx="6065241" cy="315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C0DB298-182B-AF99-0EC5-40C8C7122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4163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38EC7-DE2A-A32D-54E5-9B8F075B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F1E4A-2CE6-D226-FD4A-B098F0C4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25602" name="Picture 2">
            <a:extLst>
              <a:ext uri="{FF2B5EF4-FFF2-40B4-BE49-F238E27FC236}">
                <a16:creationId xmlns:a16="http://schemas.microsoft.com/office/drawing/2014/main" id="{74D9B15F-8B61-50B1-47A7-BF7CEAD7E1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572" y="1718366"/>
            <a:ext cx="4782855" cy="477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2305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38EC7-DE2A-A32D-54E5-9B8F075B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br>
              <a:rPr lang="en-US" altLang="ko-KR" dirty="0"/>
            </a:br>
            <a:r>
              <a:rPr lang="en-US" altLang="ko-KR" sz="2400" dirty="0"/>
              <a:t>Module Import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F1E4A-2CE6-D226-FD4A-B098F0C4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315F3D1-5A62-FEDB-83DA-309A58394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624" y="2834318"/>
            <a:ext cx="10040751" cy="2333951"/>
          </a:xfrm>
        </p:spPr>
      </p:pic>
    </p:spTree>
    <p:extLst>
      <p:ext uri="{BB962C8B-B14F-4D97-AF65-F5344CB8AC3E}">
        <p14:creationId xmlns:p14="http://schemas.microsoft.com/office/powerpoint/2010/main" val="248158940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38EC7-DE2A-A32D-54E5-9B8F075B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br>
              <a:rPr lang="en-US" altLang="ko-KR" dirty="0"/>
            </a:br>
            <a:r>
              <a:rPr lang="en-US" altLang="ko-KR" sz="2400" dirty="0"/>
              <a:t>Data Load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F1E4A-2CE6-D226-FD4A-B098F0C4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8070D5E-35E2-3670-8FAA-FBF2DD964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6098" y="2548529"/>
            <a:ext cx="10059804" cy="2905530"/>
          </a:xfrm>
        </p:spPr>
      </p:pic>
    </p:spTree>
    <p:extLst>
      <p:ext uri="{BB962C8B-B14F-4D97-AF65-F5344CB8AC3E}">
        <p14:creationId xmlns:p14="http://schemas.microsoft.com/office/powerpoint/2010/main" val="182484712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A38EC7-DE2A-A32D-54E5-9B8F075B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br>
              <a:rPr lang="en-US" altLang="ko-KR" dirty="0"/>
            </a:br>
            <a:r>
              <a:rPr lang="en-US" altLang="ko-KR" sz="2400" dirty="0"/>
              <a:t>Data Preprocessing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F1E4A-2CE6-D226-FD4A-B098F0C4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38AF3F08-A0D6-6040-C3C6-8A10800C79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27992" y="3601188"/>
            <a:ext cx="10136015" cy="800212"/>
          </a:xfrm>
        </p:spPr>
      </p:pic>
    </p:spTree>
    <p:extLst>
      <p:ext uri="{BB962C8B-B14F-4D97-AF65-F5344CB8AC3E}">
        <p14:creationId xmlns:p14="http://schemas.microsoft.com/office/powerpoint/2010/main" val="66346211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C021239-17E7-1674-3D2D-FA8423967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4772" y="1825625"/>
            <a:ext cx="7982455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BA38EC7-DE2A-A32D-54E5-9B8F075B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br>
              <a:rPr lang="en-US" altLang="ko-KR" dirty="0"/>
            </a:br>
            <a:r>
              <a:rPr lang="en-US" altLang="ko-KR" sz="2400" dirty="0"/>
              <a:t>Construct Model (functional API)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3F1E4A-2CE6-D226-FD4A-B098F0C43F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427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3D</a:t>
            </a:r>
            <a:r>
              <a:rPr lang="ko-KR" altLang="en-US" dirty="0"/>
              <a:t> </a:t>
            </a:r>
            <a:r>
              <a:rPr lang="en-US" altLang="ko-KR" dirty="0"/>
              <a:t>Tensor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4E5B4-8C95-6376-D699-F3AE590C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큐브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(cube)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같은 모양으로 세개의 축이 존재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데이터가 연속된 시퀀스 데이터나 시계열 데이터에 해당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샘플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(samples),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타임스텝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(timesteps),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특성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(features)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등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8A4876-3986-F472-076E-6C70EC06D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767" y="3306172"/>
            <a:ext cx="5462466" cy="35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6703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42359-AF7B-285A-E920-79DD6CFD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br>
              <a:rPr lang="en-US" altLang="ko-KR" dirty="0"/>
            </a:br>
            <a:r>
              <a:rPr lang="en-US" altLang="ko-KR" sz="2400" dirty="0" err="1"/>
              <a:t>model</a:t>
            </a:r>
            <a:r>
              <a:rPr lang="en-US" altLang="ko-KR" sz="2400" dirty="0"/>
              <a:t> compile and training</a:t>
            </a:r>
            <a:endParaRPr lang="ko-KR" altLang="en-US" sz="24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B927754-DFA5-189C-1785-8D1AD9C4F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576" y="1690688"/>
            <a:ext cx="9608847" cy="435133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FE6D25-3232-3710-A3B2-AAF2BA3A04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4049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42359-AF7B-285A-E920-79DD6CFD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br>
              <a:rPr lang="en-US" altLang="ko-KR" dirty="0"/>
            </a:br>
            <a:r>
              <a:rPr lang="en-US" altLang="ko-KR" sz="2400" dirty="0" err="1"/>
              <a:t>model</a:t>
            </a:r>
            <a:r>
              <a:rPr lang="en-US" altLang="ko-KR" sz="2400" dirty="0"/>
              <a:t> compile and training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E6D25-3232-3710-A3B2-AAF2BA3A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26626" name="Picture 2">
            <a:extLst>
              <a:ext uri="{FF2B5EF4-FFF2-40B4-BE49-F238E27FC236}">
                <a16:creationId xmlns:a16="http://schemas.microsoft.com/office/drawing/2014/main" id="{866F41DF-31D0-B01A-35BB-808445C3E0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68" y="1925103"/>
            <a:ext cx="9092063" cy="415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85968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42359-AF7B-285A-E920-79DD6CFD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br>
              <a:rPr lang="en-US" altLang="ko-KR" dirty="0"/>
            </a:br>
            <a:r>
              <a:rPr lang="en-US" altLang="ko-KR" sz="2400" dirty="0" err="1"/>
              <a:t>model</a:t>
            </a:r>
            <a:r>
              <a:rPr lang="en-US" altLang="ko-KR" sz="2400" dirty="0"/>
              <a:t> evaluate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E6D25-3232-3710-A3B2-AAF2BA3A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32770" name="Picture 2">
            <a:extLst>
              <a:ext uri="{FF2B5EF4-FFF2-40B4-BE49-F238E27FC236}">
                <a16:creationId xmlns:a16="http://schemas.microsoft.com/office/drawing/2014/main" id="{BA722C15-0F8B-8976-F109-B3088E4AA4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3405" y="1606798"/>
            <a:ext cx="6115467" cy="513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72848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42359-AF7B-285A-E920-79DD6CFD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br>
              <a:rPr lang="en-US" altLang="ko-KR" dirty="0"/>
            </a:br>
            <a:r>
              <a:rPr lang="en-US" altLang="ko-KR" sz="2400" dirty="0" err="1"/>
              <a:t>model</a:t>
            </a:r>
            <a:r>
              <a:rPr lang="en-US" altLang="ko-KR" sz="2400" dirty="0"/>
              <a:t> evaluate, Confusion Matrix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E6D25-3232-3710-A3B2-AAF2BA3A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33794" name="Picture 2">
            <a:extLst>
              <a:ext uri="{FF2B5EF4-FFF2-40B4-BE49-F238E27FC236}">
                <a16:creationId xmlns:a16="http://schemas.microsoft.com/office/drawing/2014/main" id="{C1145330-F6F4-795B-2341-E7D457A7DBF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7414" y="1825625"/>
            <a:ext cx="429717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9181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842359-AF7B-285A-E920-79DD6CFDF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Fashion MNIST Model</a:t>
            </a:r>
            <a:br>
              <a:rPr lang="en-US" altLang="ko-KR" dirty="0"/>
            </a:br>
            <a:r>
              <a:rPr lang="en-US" altLang="ko-KR" sz="2400" dirty="0" err="1"/>
              <a:t>model</a:t>
            </a:r>
            <a:r>
              <a:rPr lang="en-US" altLang="ko-KR" sz="2400" dirty="0"/>
              <a:t> evaluate, Classification Report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FE6D25-3232-3710-A3B2-AAF2BA3A0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44C8509-C931-1276-71A8-80F8D5E5B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9220" y="2130804"/>
            <a:ext cx="5273559" cy="3825380"/>
          </a:xfrm>
        </p:spPr>
      </p:pic>
    </p:spTree>
    <p:extLst>
      <p:ext uri="{BB962C8B-B14F-4D97-AF65-F5344CB8AC3E}">
        <p14:creationId xmlns:p14="http://schemas.microsoft.com/office/powerpoint/2010/main" val="61138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4D</a:t>
            </a:r>
            <a:r>
              <a:rPr lang="ko-KR" altLang="en-US" dirty="0"/>
              <a:t> </a:t>
            </a:r>
            <a:r>
              <a:rPr lang="en-US" altLang="ko-KR" dirty="0"/>
              <a:t>Tensor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4E5B4-8C95-6376-D699-F3AE590C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4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개의 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컬러 이미지 데이터가 대표적인 사례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흑백 이미지 데이터는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3D Tensor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로 가능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주로 샘플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(samples),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높이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(height),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너비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(width),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컬러 채널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(channel)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가진 구조로 사용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123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5D</a:t>
            </a:r>
            <a:r>
              <a:rPr lang="ko-KR" altLang="en-US" dirty="0"/>
              <a:t> </a:t>
            </a:r>
            <a:r>
              <a:rPr lang="en-US" altLang="ko-KR" dirty="0"/>
              <a:t>Tensor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4E5B4-8C95-6376-D699-F3AE590C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5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개의 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비디오 데이터가 대표적인 사례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주로 샘플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(samples),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프레임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(frames),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높이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(height),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너비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(width),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컬러 채널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(channel)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가진 구조로 사용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86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 Data Type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74E5B4-8C95-6376-D699-F3AE590C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rgbClr val="000000"/>
                </a:solidFill>
              </a:rPr>
              <a:t>텐서의</a:t>
            </a:r>
            <a:r>
              <a:rPr lang="ko-KR" altLang="en-US" dirty="0">
                <a:solidFill>
                  <a:srgbClr val="000000"/>
                </a:solidFill>
              </a:rPr>
              <a:t> 기본 </a:t>
            </a:r>
            <a:r>
              <a:rPr lang="en-US" altLang="ko-KR" dirty="0" err="1">
                <a:solidFill>
                  <a:srgbClr val="000000"/>
                </a:solidFill>
              </a:rPr>
              <a:t>dtype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정수형 </a:t>
            </a:r>
            <a:r>
              <a:rPr lang="ko-KR" altLang="en-US" dirty="0" err="1">
                <a:solidFill>
                  <a:srgbClr val="000000"/>
                </a:solidFill>
              </a:rPr>
              <a:t>텐서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en-US" altLang="ko-KR" dirty="0">
                <a:solidFill>
                  <a:srgbClr val="000000"/>
                </a:solidFill>
                <a:highlight>
                  <a:srgbClr val="C0C0C0"/>
                </a:highlight>
              </a:rPr>
              <a:t>int32</a:t>
            </a: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실수형 </a:t>
            </a:r>
            <a:r>
              <a:rPr lang="ko-KR" altLang="en-US" dirty="0" err="1">
                <a:solidFill>
                  <a:srgbClr val="000000"/>
                </a:solidFill>
              </a:rPr>
              <a:t>텐서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en-US" altLang="ko-KR" dirty="0">
                <a:solidFill>
                  <a:srgbClr val="000000"/>
                </a:solidFill>
                <a:highlight>
                  <a:srgbClr val="C0C0C0"/>
                </a:highlight>
              </a:rPr>
              <a:t>float32</a:t>
            </a:r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문자열 </a:t>
            </a:r>
            <a:r>
              <a:rPr lang="ko-KR" altLang="en-US" dirty="0" err="1">
                <a:solidFill>
                  <a:srgbClr val="000000"/>
                </a:solidFill>
              </a:rPr>
              <a:t>텐서</a:t>
            </a:r>
            <a:r>
              <a:rPr lang="en-US" altLang="ko-KR" dirty="0">
                <a:solidFill>
                  <a:srgbClr val="000000"/>
                </a:solidFill>
              </a:rPr>
              <a:t>: </a:t>
            </a:r>
            <a:r>
              <a:rPr lang="en-US" altLang="ko-KR" dirty="0">
                <a:solidFill>
                  <a:srgbClr val="000000"/>
                </a:solidFill>
                <a:highlight>
                  <a:srgbClr val="C0C0C0"/>
                </a:highlight>
              </a:rPr>
              <a:t>string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C0C0C0"/>
                </a:highlight>
              </a:rPr>
              <a:t>i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</a:rPr>
              <a:t>nt32, float32, string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타입 외에도 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</a:rPr>
              <a:t>float16, int8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타입 등이 존재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r>
              <a:rPr lang="ko-KR" altLang="en-US" dirty="0">
                <a:solidFill>
                  <a:srgbClr val="000000"/>
                </a:solidFill>
              </a:rPr>
              <a:t>연산 시 </a:t>
            </a:r>
            <a:r>
              <a:rPr lang="ko-KR" altLang="en-US" dirty="0" err="1">
                <a:solidFill>
                  <a:srgbClr val="000000"/>
                </a:solidFill>
              </a:rPr>
              <a:t>텐서의</a:t>
            </a:r>
            <a:r>
              <a:rPr lang="ko-KR" altLang="en-US" dirty="0">
                <a:solidFill>
                  <a:srgbClr val="000000"/>
                </a:solidFill>
              </a:rPr>
              <a:t> 타입 일치 필요</a:t>
            </a:r>
            <a:endParaRPr lang="en-US" altLang="ko-KR" dirty="0">
              <a:solidFill>
                <a:srgbClr val="000000"/>
              </a:solidFill>
            </a:endParaRPr>
          </a:p>
          <a:p>
            <a:r>
              <a:rPr lang="ko-KR" altLang="en-US" b="0" i="0" dirty="0">
                <a:solidFill>
                  <a:srgbClr val="000000"/>
                </a:solidFill>
                <a:effectLst/>
              </a:rPr>
              <a:t>타입변환에는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highlight>
                  <a:srgbClr val="C0C0C0"/>
                </a:highlight>
              </a:rPr>
              <a:t>tf.cast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</a:rPr>
              <a:t>()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사용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12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Tensor Calculation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0D89E3D-F47F-02D3-3043-7BB2B803F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945" y="1423991"/>
            <a:ext cx="7788109" cy="4700112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00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28EC2C-3BFF-6450-C443-802EB662A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인공신경망 </a:t>
            </a:r>
            <a:r>
              <a:rPr lang="en-US" altLang="ko-KR" dirty="0"/>
              <a:t>(Artificial Neural Network)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3AA4AA-4416-29BE-FE6B-B8F2CBFDA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인간 두뇌에 대한 계산적 모델을 통해 인공지능을 구현하려는 분야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인간의 뇌 구조를 모방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뉴런과 뉴런 사이에는 전기신호를 통해 정보를 전달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67B97F-AA56-E3C2-216D-1DC983DA0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603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구조 및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C3034DC-9D28-3E54-6BD1-B2FA8F211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딥러닝 구조와 학습에 필요한 요소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00000"/>
                </a:solidFill>
                <a:effectLst/>
              </a:rPr>
              <a:t>모델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네트워크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구성하는 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레이어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(layer)</a:t>
            </a:r>
            <a:endParaRPr lang="ko-KR" altLang="en-US" b="0" i="0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1" i="0" dirty="0">
                <a:solidFill>
                  <a:srgbClr val="000000"/>
                </a:solidFill>
                <a:effectLst/>
              </a:rPr>
              <a:t>입력 데이터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그에 대한 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목적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결과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)</a:t>
            </a:r>
            <a:endParaRPr lang="ko-KR" altLang="en-US" b="0" i="0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학습시에 사용할 피드백을 정의하는 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손실 함수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(loss function)</a:t>
            </a:r>
            <a:endParaRPr lang="ko-KR" altLang="en-US" b="0" i="0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학습 진행 방식을 결정하는 </a:t>
            </a:r>
            <a:r>
              <a:rPr lang="ko-KR" altLang="en-US" b="1" i="0" dirty="0" err="1">
                <a:solidFill>
                  <a:srgbClr val="000000"/>
                </a:solidFill>
                <a:effectLst/>
              </a:rPr>
              <a:t>옵티마이저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(optimizer)</a:t>
            </a:r>
            <a:endParaRPr lang="ko-KR" altLang="en-US" b="0" i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4622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레이어</a:t>
            </a:r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(Layer)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C3034DC-9D28-3E54-6BD1-B2FA8F211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신경망의 핵심 데이터 구조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하나 이상의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텐서를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입력받아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하나 이상의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텐서를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출력하는 데이터 처리 모듈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상태가 없는 레이어도 있지만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대부분 </a:t>
            </a:r>
            <a:r>
              <a:rPr lang="ko-KR" altLang="en-US" b="1" i="0" dirty="0">
                <a:solidFill>
                  <a:srgbClr val="000000"/>
                </a:solidFill>
                <a:effectLst/>
              </a:rPr>
              <a:t>가중치</a:t>
            </a:r>
            <a:r>
              <a:rPr lang="en-US" altLang="ko-KR" b="1" i="0" dirty="0">
                <a:solidFill>
                  <a:srgbClr val="000000"/>
                </a:solidFill>
                <a:effectLst/>
              </a:rPr>
              <a:t>(weight)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라는 레이어 상태를 가짐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가중치는 확률적 경사 하강법에 의해 학습되는 하나 이상의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텐서</a:t>
            </a:r>
            <a:endParaRPr lang="ko-KR" altLang="en-US" b="0" i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852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err="1">
                <a:solidFill>
                  <a:srgbClr val="000000"/>
                </a:solidFill>
                <a:latin typeface="+mn-ea"/>
                <a:ea typeface="+mn-ea"/>
              </a:rPr>
              <a:t>Keras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에서 사용되는 주요 레이어</a:t>
            </a:r>
            <a:endParaRPr lang="en-US" altLang="ko-KR" i="0" dirty="0">
              <a:solidFill>
                <a:srgbClr val="000000"/>
              </a:solidFill>
              <a:effectLst/>
              <a:latin typeface="+mn-ea"/>
              <a:ea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C3034DC-9D28-3E54-6BD1-B2FA8F211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Dense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Activation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Flatten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Input</a:t>
            </a:r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F8AECB-51AC-B8B9-AEB7-E49C51282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064" y="4121592"/>
            <a:ext cx="9717872" cy="5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52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Dense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C3034DC-9D28-3E54-6BD1-B2FA8F211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/>
              <a:t>완전연결계층</a:t>
            </a:r>
            <a:r>
              <a:rPr lang="en-US" altLang="ko-KR" dirty="0"/>
              <a:t>(Fully-Connected Layer)</a:t>
            </a:r>
          </a:p>
          <a:p>
            <a:pPr>
              <a:lnSpc>
                <a:spcPct val="120000"/>
              </a:lnSpc>
            </a:pPr>
            <a:r>
              <a:rPr lang="ko-KR" altLang="en-US" b="1" dirty="0"/>
              <a:t>노드 수</a:t>
            </a:r>
            <a:r>
              <a:rPr lang="en-US" altLang="ko-KR" b="1" dirty="0"/>
              <a:t>, </a:t>
            </a:r>
            <a:r>
              <a:rPr lang="ko-KR" altLang="en-US" b="1" dirty="0"/>
              <a:t>활성화 함수 등을 지정</a:t>
            </a:r>
            <a:endParaRPr lang="en-US" altLang="ko-KR" b="1" dirty="0"/>
          </a:p>
          <a:p>
            <a:pPr>
              <a:lnSpc>
                <a:spcPct val="120000"/>
              </a:lnSpc>
            </a:pPr>
            <a:r>
              <a:rPr lang="en-US" altLang="ko-KR" dirty="0">
                <a:highlight>
                  <a:srgbClr val="C0C0C0"/>
                </a:highlight>
              </a:rPr>
              <a:t>name</a:t>
            </a:r>
            <a:r>
              <a:rPr lang="ko-KR" altLang="en-US" dirty="0"/>
              <a:t>을 통한 레이어 간 구분 가능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b="1" dirty="0"/>
              <a:t>가중치 초기화</a:t>
            </a:r>
            <a:r>
              <a:rPr lang="en-US" altLang="ko-KR" b="1" dirty="0"/>
              <a:t>(</a:t>
            </a:r>
            <a:r>
              <a:rPr lang="en-US" altLang="ko-KR" b="1" dirty="0" err="1">
                <a:highlight>
                  <a:srgbClr val="C0C0C0"/>
                </a:highlight>
              </a:rPr>
              <a:t>kernel_initializer</a:t>
            </a:r>
            <a:r>
              <a:rPr lang="en-US" altLang="ko-KR" b="1" dirty="0"/>
              <a:t>)</a:t>
            </a:r>
          </a:p>
          <a:p>
            <a:pPr lvl="1">
              <a:lnSpc>
                <a:spcPct val="120000"/>
              </a:lnSpc>
            </a:pPr>
            <a:r>
              <a:rPr lang="ko-KR" altLang="en-US" dirty="0"/>
              <a:t>신경망의 성능에 큰 영향을 주는 요소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보통 가중치의 초기값으로 </a:t>
            </a:r>
            <a:r>
              <a:rPr lang="en-US" altLang="ko-KR" dirty="0"/>
              <a:t>0</a:t>
            </a:r>
            <a:r>
              <a:rPr lang="ko-KR" altLang="en-US" dirty="0"/>
              <a:t>에 가까운 무작위 값 사용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특정 구조의 신경망을 동일한 학습 데이터로 학습시키더라도</a:t>
            </a:r>
            <a:r>
              <a:rPr lang="en-US" altLang="ko-KR" dirty="0"/>
              <a:t>, </a:t>
            </a:r>
            <a:r>
              <a:rPr lang="ko-KR" altLang="en-US" dirty="0"/>
              <a:t>가중치의 초기값에 따라 학습된 신경망의 성능 차이가 날 수 있음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ko-KR" altLang="en-US" dirty="0"/>
              <a:t>오차역전파 알고리즘은 기본적으로 </a:t>
            </a:r>
            <a:r>
              <a:rPr lang="ko-KR" altLang="en-US" dirty="0" err="1"/>
              <a:t>경사하강법을</a:t>
            </a:r>
            <a:r>
              <a:rPr lang="ko-KR" altLang="en-US" dirty="0"/>
              <a:t> 사용하기 때문에 최적해가 아닌 지역해에 빠질 가능성이 있음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Keras</a:t>
            </a:r>
            <a:r>
              <a:rPr lang="ko-KR" altLang="en-US" dirty="0"/>
              <a:t>에서는 기본적으로 </a:t>
            </a:r>
            <a:r>
              <a:rPr lang="en-US" altLang="ko-KR" dirty="0" err="1"/>
              <a:t>Glorot</a:t>
            </a:r>
            <a:r>
              <a:rPr lang="en-US" altLang="ko-KR" dirty="0"/>
              <a:t> uniform </a:t>
            </a:r>
            <a:r>
              <a:rPr lang="ko-KR" altLang="en-US" dirty="0"/>
              <a:t>가중치</a:t>
            </a:r>
            <a:r>
              <a:rPr lang="en-US" altLang="ko-KR" dirty="0"/>
              <a:t>(Xavier </a:t>
            </a:r>
            <a:r>
              <a:rPr lang="ko-KR" altLang="en-US" dirty="0"/>
              <a:t>분포 초기화</a:t>
            </a:r>
            <a:r>
              <a:rPr lang="en-US" altLang="ko-KR" dirty="0"/>
              <a:t>), zero bias</a:t>
            </a:r>
            <a:r>
              <a:rPr lang="ko-KR" altLang="en-US" dirty="0"/>
              <a:t>로 초기화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b="1" dirty="0" err="1">
                <a:highlight>
                  <a:srgbClr val="C0C0C0"/>
                </a:highlight>
              </a:rPr>
              <a:t>Kernel_initializer</a:t>
            </a:r>
            <a:r>
              <a:rPr lang="ko-KR" altLang="en-US" dirty="0"/>
              <a:t> 인자를 통해 다른 가중치 초기화 지정 가능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/>
              <a:t>Keras</a:t>
            </a:r>
            <a:r>
              <a:rPr lang="ko-KR" altLang="en-US" dirty="0"/>
              <a:t>에서 제공하는 가중치 초기화 종류</a:t>
            </a:r>
            <a:r>
              <a:rPr lang="en-US" altLang="ko-KR" dirty="0"/>
              <a:t>: </a:t>
            </a:r>
            <a:r>
              <a:rPr lang="en-US" altLang="ko-KR" b="0" i="0" u="sng" dirty="0">
                <a:solidFill>
                  <a:srgbClr val="296EAA"/>
                </a:solidFill>
                <a:effectLst/>
                <a:hlinkClick r:id="rId3"/>
              </a:rPr>
              <a:t>https://keras.io/api/layers/initializers/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252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4CD2BE-AE30-74E7-4C9E-3091699A4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i="0" dirty="0">
                <a:solidFill>
                  <a:srgbClr val="000000"/>
                </a:solidFill>
                <a:effectLst/>
                <a:latin typeface="+mn-ea"/>
                <a:ea typeface="+mn-ea"/>
              </a:rPr>
              <a:t>Dense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EFD7D0-C815-3648-6365-A745DDEEB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86DDA62-41C6-2018-DEBB-A5D6EB423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0529" y="2382475"/>
            <a:ext cx="9430942" cy="2921088"/>
          </a:xfrm>
        </p:spPr>
      </p:pic>
    </p:spTree>
    <p:extLst>
      <p:ext uri="{BB962C8B-B14F-4D97-AF65-F5344CB8AC3E}">
        <p14:creationId xmlns:p14="http://schemas.microsoft.com/office/powerpoint/2010/main" val="1458755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BCC44-D971-18F9-8F2E-CFFC417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</a:rPr>
              <a:t>입력 신호의 총합을 출력신호로 변환하는 함수를 일반적으로 </a:t>
            </a:r>
            <a:r>
              <a:rPr lang="en-US" altLang="ko-KR" b="0" i="0" dirty="0">
                <a:effectLst/>
              </a:rPr>
              <a:t>Activation Function</a:t>
            </a:r>
            <a:r>
              <a:rPr lang="ko-KR" altLang="en-US" b="0" i="0" dirty="0">
                <a:effectLst/>
              </a:rPr>
              <a:t>이라고 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</a:rPr>
              <a:t>활성화</a:t>
            </a:r>
            <a:r>
              <a:rPr lang="en-US" altLang="ko-KR" b="0" i="0" dirty="0">
                <a:effectLst/>
              </a:rPr>
              <a:t>(Activate)</a:t>
            </a:r>
            <a:r>
              <a:rPr lang="ko-KR" altLang="en-US" b="0" i="0" dirty="0">
                <a:effectLst/>
              </a:rPr>
              <a:t>라는 이름에서 알 수 있듯이 활성화 함수란 입력 신호의 총합이 활성화를 일으키는지 정하는 역할을 한다</a:t>
            </a:r>
            <a:r>
              <a:rPr lang="en-US" altLang="ko-KR" b="0" i="0" dirty="0">
                <a:effectLst/>
              </a:rPr>
              <a:t>. </a:t>
            </a:r>
          </a:p>
          <a:p>
            <a:r>
              <a:rPr lang="en-US" altLang="ko-KR" b="0" i="0" dirty="0">
                <a:effectLst/>
              </a:rPr>
              <a:t>Dense layer</a:t>
            </a:r>
            <a:r>
              <a:rPr lang="ko-KR" altLang="en-US" b="0" i="0" dirty="0">
                <a:effectLst/>
              </a:rPr>
              <a:t>에서 미리 활성화 함수를 지정할 수도 있지만 필요에 따라 별도 레이어를 만들어줄 수 있다</a:t>
            </a:r>
            <a:r>
              <a:rPr lang="en-US" altLang="ko-KR" b="0" i="0" dirty="0">
                <a:effectLst/>
              </a:rPr>
              <a:t>.</a:t>
            </a:r>
          </a:p>
          <a:p>
            <a:r>
              <a:rPr lang="en-US" altLang="ko-KR" b="0" i="0" dirty="0">
                <a:effectLst/>
              </a:rPr>
              <a:t>input</a:t>
            </a:r>
            <a:r>
              <a:rPr lang="ko-KR" altLang="en-US" b="0" i="0" dirty="0">
                <a:effectLst/>
              </a:rPr>
              <a:t>과 </a:t>
            </a:r>
            <a:r>
              <a:rPr lang="en-US" altLang="ko-KR" b="0" i="0" dirty="0">
                <a:effectLst/>
              </a:rPr>
              <a:t>weight</a:t>
            </a:r>
            <a:r>
              <a:rPr lang="ko-KR" altLang="en-US" b="0" i="0" dirty="0">
                <a:effectLst/>
              </a:rPr>
              <a:t>의 내적 값에 </a:t>
            </a:r>
            <a:r>
              <a:rPr lang="en-US" altLang="ko-KR" b="0" i="0" dirty="0">
                <a:effectLst/>
              </a:rPr>
              <a:t>bias</a:t>
            </a:r>
            <a:r>
              <a:rPr lang="ko-KR" altLang="en-US" b="0" i="0" dirty="0">
                <a:effectLst/>
              </a:rPr>
              <a:t>를 더한 값을 얼마나 출력시킬지 정하기 위해 </a:t>
            </a:r>
            <a:r>
              <a:rPr lang="en-US" altLang="ko-KR" b="0" i="0" dirty="0">
                <a:effectLst/>
              </a:rPr>
              <a:t>Activation Function</a:t>
            </a:r>
            <a:r>
              <a:rPr lang="ko-KR" altLang="en-US" b="0" i="0" dirty="0">
                <a:effectLst/>
              </a:rPr>
              <a:t>을 사용한다</a:t>
            </a:r>
            <a:r>
              <a:rPr lang="en-US" altLang="ko-KR" b="0" i="0" dirty="0">
                <a:effectLst/>
              </a:rPr>
              <a:t>.</a:t>
            </a:r>
            <a:endParaRPr lang="ko-KR" alt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5137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90C5205-AC76-138C-2A4D-7B6DEB35B85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781" y="1734341"/>
            <a:ext cx="9425031" cy="448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7E2EA03-482C-E367-562D-9F39E7411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DA6FBD-5B05-37FD-CB90-562C2A6CC2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B991A1E-57B2-671E-900A-BCB9E72956F7}"/>
              </a:ext>
            </a:extLst>
          </p:cNvPr>
          <p:cNvSpPr/>
          <p:nvPr/>
        </p:nvSpPr>
        <p:spPr>
          <a:xfrm>
            <a:off x="1080781" y="1734341"/>
            <a:ext cx="4194495" cy="56595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60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Functions</a:t>
            </a:r>
            <a:endParaRPr lang="ko-KR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E3CA99D-4C02-D3F3-B01A-5E289CE9CF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551" y="1825625"/>
            <a:ext cx="1006089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816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BCC44-D971-18F9-8F2E-CFFC4172F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4307"/>
            <a:ext cx="10515600" cy="4726177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경사하강법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모델이 데이터를 잘 표현할 수 있도록 변화율을 사용하여 모델을 조금씩 조정하는 최적화 알고리즘이다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어떤 손실함수가 정의되었을 때 손실함수 값이 최소가 되는 지점을 찾아가는 방법이다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직접 변화율을 계산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기울기 값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하는 방법</a:t>
            </a:r>
          </a:p>
          <a:p>
            <a:pPr marL="742950" lvl="1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손실함수를 미분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기울기 값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하는 방법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Vanishing Gradient Problem: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기울기 값이 사라지는 문제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(loss function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최솟값을 얻기 위해서는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loss function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미분 값이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 가까워 지는 지점을 찾아야 하는데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그 지점을 찾는데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cost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 많이 들거나 찾지 못하는 경우가 발생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Back Propagation: Cost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최소화하기 위해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w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갱신해야 하며 이를 위해선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Cost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미분 값이 필요합니다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이것이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'∂f / ∂x'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이고 이것을 구하는데 이용되는 것이 연쇄법칙인 것이다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ko-KR" altLang="en-US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654891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br>
              <a:rPr lang="en-US" altLang="ko-KR" dirty="0"/>
            </a:br>
            <a:r>
              <a:rPr lang="en-US" altLang="ko-KR" sz="2400" dirty="0"/>
              <a:t>Sigmoid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BCC44-D971-18F9-8F2E-CFFC417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Sigmoid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함수는 음수 값을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 가깝게 표현하기 때문에 입력 값이 최종 레이어에서 미치는 영향이 적어지는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Vanishing Gradient Problem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 발생한다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Sigmoid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도함수 그래프에서 미분 계수를 보면 최대값이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0.25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딥러닝에서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학습을 위해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Back-propagation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계산하는 과정에서 활성화 함수의 미분 값을 곱하는 과정이 포함되는데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Sigmoid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함수의 경우 은닉층의 깊이가 깊으면 오차율을 계산하기 어렵다는 문제가 발</a:t>
            </a:r>
            <a:r>
              <a:rPr lang="ko-KR" altLang="en-US" dirty="0">
                <a:solidFill>
                  <a:srgbClr val="000000"/>
                </a:solidFill>
              </a:rPr>
              <a:t>생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하기 때문에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Vanishing Gradient Problem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 발생한다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즉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x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절대값이 커질수록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Gradient Backpropagation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시 미분 값이 소실될 가능성이 큰 단점이 있다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이러한 문제 때문에 딥러닝 실무에서는 잘 사용되지 않지만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미분 결과가 간결하고 사용하기 쉽다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모든 실수 값을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보다 크고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보다 작은 미분 가능한 수로 변환하는 특징을 같이 때문에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Logistic Classification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과 같은 분류 문제의 가설과 비용 함수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(Cost Function)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 많이 사용된다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sigmoid()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리턴 값이 확률 값이기 때문에 결과를 확률로 해석할 때 유용하다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087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DDB60-B620-276F-D258-61BA77215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생물학적 신경세포와 인공신경망 비교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CC795D-3B0A-11BB-641A-9C8E150E201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9283" y="2395742"/>
            <a:ext cx="9713433" cy="302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7C7208-3926-927A-8F7C-678A7B61B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779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br>
              <a:rPr lang="en-US" altLang="ko-KR" dirty="0"/>
            </a:br>
            <a:r>
              <a:rPr lang="en-US" altLang="ko-KR" sz="2400" dirty="0"/>
              <a:t>Tanh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BCC44-D971-18F9-8F2E-CFFC417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tanh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함수는 함수의 중심점을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으로 옮겨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sigmoid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 갖고 있던 최적화 과정에서 느려지는 문제를 해결했다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하지만 미분함수에 대해 일정 값 이상에서 미분 값이 소실되는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Vanishing Gradient Problem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은 여전히 남아있다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1658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br>
              <a:rPr lang="en-US" altLang="ko-KR" dirty="0"/>
            </a:br>
            <a:r>
              <a:rPr lang="en-US" altLang="ko-KR" sz="2400" dirty="0" err="1">
                <a:solidFill>
                  <a:srgbClr val="C00000"/>
                </a:solidFill>
              </a:rPr>
              <a:t>ReLU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BCC44-D971-18F9-8F2E-CFFC417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(Rectified Linear Unit,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경사함수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는 가장 많이 사용되는 활성화 함수 중 하나이다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Sigmoid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tanh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 갖는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Gradient Vanishing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문제를 해결하기 위한 함수이다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보다 크면 기울기가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인 직선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보다 작으면 함수 값이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 된다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보다 작은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값들에서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뉴런이 죽을 수 있는 단점을 야기한다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sigmoid, tanh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함수보다 학습이 빠르고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연산 비용이 적고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구현이 매우 간단하다는 특징이 있다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00415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br>
              <a:rPr lang="en-US" altLang="ko-KR" dirty="0"/>
            </a:br>
            <a:r>
              <a:rPr lang="en-US" altLang="ko-KR" sz="2400" dirty="0"/>
              <a:t>Leaky </a:t>
            </a:r>
            <a:r>
              <a:rPr lang="en-US" altLang="ko-KR" sz="2400" dirty="0" err="1"/>
              <a:t>ReLU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BCC44-D971-18F9-8F2E-CFFC417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Leaky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는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 갖는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Dying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뉴런이 죽는 현상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을 해결하기 위해 나온 함수이다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0.01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 아니라 매우 작은 값이라면 무엇이든 사용 가능하다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Leaky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 음수인 영역의 값에 대해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미분값이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 되지 않는다는 점을 제외하면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특성을 동일하게 갖는다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1678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br>
              <a:rPr lang="en-US" altLang="ko-KR" dirty="0"/>
            </a:br>
            <a:r>
              <a:rPr lang="en-US" altLang="ko-KR" sz="2400" dirty="0" err="1"/>
              <a:t>PReLU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BCC44-D971-18F9-8F2E-CFFC417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Leaky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거의 유사하지만 새로운 파라미터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α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추가해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x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가 음수인 영역에서도 기울기를 학습한다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46710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br>
              <a:rPr lang="en-US" altLang="ko-KR" dirty="0"/>
            </a:br>
            <a:r>
              <a:rPr lang="en-US" altLang="ko-KR" sz="2400" dirty="0"/>
              <a:t>ELU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BCC44-D971-18F9-8F2E-CFFC417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Exponential Linear Unit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은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모든 장점을 포함하며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Dying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문제를 해결했다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출력 값이 거의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zero-centered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 가까우며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일반적인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다르게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exp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함수를 계산하는 비용이 발생한다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  <a:endParaRPr lang="ko-KR" altLang="en-US" b="0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00506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br>
              <a:rPr lang="en-US" altLang="ko-KR" dirty="0"/>
            </a:br>
            <a:r>
              <a:rPr lang="en-US" altLang="ko-KR" sz="2400" dirty="0" err="1"/>
              <a:t>Maxout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2BCC44-D971-18F9-8F2E-CFFC4172F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의 장점을 모두 갖고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Dying 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ReLU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문제 또한 해결한다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하지만 계산해야 하는 양이 많고 복잡하다는 단점이 있다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283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br>
              <a:rPr lang="en-US" altLang="ko-KR" dirty="0"/>
            </a:br>
            <a:r>
              <a:rPr lang="en-US" altLang="ko-KR" sz="2400" dirty="0" err="1">
                <a:solidFill>
                  <a:srgbClr val="C00000"/>
                </a:solidFill>
              </a:rPr>
              <a:t>softmax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32BCC44-D971-18F9-8F2E-CFFC4172F4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1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소프트맥스 함수</a:t>
                </a:r>
                <a:r>
                  <a:rPr lang="en-US" altLang="ko-KR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(</a:t>
                </a:r>
                <a:r>
                  <a:rPr lang="en-US" altLang="ko-KR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s</a:t>
                </a:r>
                <a:r>
                  <a:rPr lang="en-US" altLang="ko-KR" b="0" i="0" dirty="0" err="1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oftmax</a:t>
                </a:r>
                <a:r>
                  <a:rPr lang="en-US" altLang="ko-KR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function)</a:t>
                </a:r>
                <a:r>
                  <a:rPr lang="ko-KR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는 </a:t>
                </a:r>
                <a:r>
                  <a:rPr lang="ko-KR" altLang="en-US" b="0" i="0" u="none" strike="noStrike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hlinkClick r:id="rId3" tooltip="로지스틱 함수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로지스틱 함수</a:t>
                </a:r>
                <a:r>
                  <a:rPr lang="ko-KR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의 다차원 일반화이다</a:t>
                </a:r>
                <a:r>
                  <a:rPr lang="en-US" altLang="ko-KR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u="none" strike="noStrike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hlinkClick r:id="rId4" tooltip="인공신경망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인공신경망</a:t>
                </a:r>
                <a:r>
                  <a:rPr lang="ko-KR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에서 확률분포를 얻기 위한 마지막 </a:t>
                </a:r>
                <a:r>
                  <a:rPr lang="ko-KR" altLang="en-US" b="0" i="0" u="none" strike="noStrike" dirty="0">
                    <a:solidFill>
                      <a:schemeClr val="accent1"/>
                    </a:solidFill>
                    <a:effectLst/>
                    <a:latin typeface="Arial" panose="020B0604020202020204" pitchFamily="34" charset="0"/>
                    <a:hlinkClick r:id="rId5" tooltip="활성함수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활성함수</a:t>
                </a:r>
                <a:r>
                  <a:rPr lang="ko-KR" altLang="en-US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로 많이 사용된다</a:t>
                </a:r>
                <a:r>
                  <a:rPr lang="en-US" altLang="ko-KR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.</a:t>
                </a:r>
                <a:endParaRPr lang="en-US" altLang="ko-KR" dirty="0">
                  <a:solidFill>
                    <a:srgbClr val="202122"/>
                  </a:solidFill>
                  <a:latin typeface="Arial" panose="020B0604020202020204" pitchFamily="34" charset="0"/>
                </a:endParaRPr>
              </a:p>
              <a:p>
                <a:r>
                  <a:rPr lang="en-US" altLang="ko-KR" dirty="0" err="1">
                    <a:solidFill>
                      <a:srgbClr val="202122"/>
                    </a:solidFill>
                    <a:latin typeface="Arial" panose="020B0604020202020204" pitchFamily="34" charset="0"/>
                  </a:rPr>
                  <a:t>s</a:t>
                </a:r>
                <a:r>
                  <a:rPr lang="en-US" altLang="ko-KR" b="0" i="0" dirty="0" err="1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oftmax</a:t>
                </a:r>
                <a:r>
                  <a:rPr lang="en-US" altLang="ko-KR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function formula: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2021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ko-KR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i="1">
                                <a:solidFill>
                                  <a:srgbClr val="202122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altLang="ko-KR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ko-KR" i="1">
                                    <a:solidFill>
                                      <a:srgbClr val="202122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altLang="ko-KR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altLang="ko-KR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solidFill>
                                  <a:srgbClr val="202122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b="0" i="1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b="0" i="1" smtClean="0">
                                    <a:solidFill>
                                      <a:srgbClr val="202122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202122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ko-KR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, 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 altLang="ko-KR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=1, 2, …, </m:t>
                    </m:r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K</m:t>
                    </m:r>
                  </m:oMath>
                </a14:m>
                <a:endParaRPr lang="en-US" altLang="ko-KR" b="0" i="0" dirty="0">
                  <a:solidFill>
                    <a:srgbClr val="000000"/>
                  </a:solidFill>
                  <a:effectLst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b="0" i="0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altLang="ko-KR" b="0" i="1" smtClean="0">
                        <a:solidFill>
                          <a:srgbClr val="202122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: 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클래스 수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(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열 수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solidFill>
                              <a:srgbClr val="202122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: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</a:rPr>
                  <a:t>소프트맥수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 함수의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</a:rPr>
                  <a:t>입력값</a:t>
                </a:r>
                <a:endParaRPr lang="en-US" altLang="ko-KR" b="0" i="0" dirty="0">
                  <a:solidFill>
                    <a:srgbClr val="000000"/>
                  </a:solidFill>
                  <a:effectLst/>
                </a:endParaRPr>
              </a:p>
              <a:p>
                <a:pPr lvl="1"/>
                <a:endParaRPr lang="en-US" altLang="ko-KR" b="0" i="0" dirty="0">
                  <a:solidFill>
                    <a:srgbClr val="00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32BCC44-D971-18F9-8F2E-CFFC4172F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6"/>
                <a:stretch>
                  <a:fillRect l="-1043" t="-2381" r="-9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7203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A5AB01-C52A-DD28-6154-B9C32DA81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Function</a:t>
            </a:r>
            <a:br>
              <a:rPr lang="en-US" altLang="ko-KR" dirty="0"/>
            </a:br>
            <a:r>
              <a:rPr lang="en-US" altLang="ko-KR" sz="2400" dirty="0"/>
              <a:t>Example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3C526E-53EB-E0A9-F6DD-E99732110F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C1B5C17-FBA9-C2F7-DD1A-FF4CC7AEC3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14071" y="3106868"/>
            <a:ext cx="10363858" cy="1192303"/>
          </a:xfrm>
        </p:spPr>
      </p:pic>
    </p:spTree>
    <p:extLst>
      <p:ext uri="{BB962C8B-B14F-4D97-AF65-F5344CB8AC3E}">
        <p14:creationId xmlns:p14="http://schemas.microsoft.com/office/powerpoint/2010/main" val="41688326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Flatten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29685-A682-DA3E-876E-0CD7FF4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배치 크기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또는 데이터 크기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제외하고 데이터를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차원으로 쭉 펼치는 작업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예시</a:t>
            </a:r>
            <a:r>
              <a:rPr lang="en-US" altLang="ko-KR" dirty="0">
                <a:solidFill>
                  <a:srgbClr val="000000"/>
                </a:solidFill>
              </a:rPr>
              <a:t>: (128, 3, 2, 2) -&gt; (128, 12)</a:t>
            </a:r>
            <a:endParaRPr lang="en-US" altLang="ko-KR" b="0" i="0" dirty="0">
              <a:solidFill>
                <a:srgbClr val="000000"/>
              </a:solidFill>
              <a:effectLst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12E760-88F5-085A-8EAF-02956809E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844" y="3575056"/>
            <a:ext cx="9062311" cy="79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82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Input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29685-A682-DA3E-876E-0CD7FF4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모델의 입력을 정의</a:t>
            </a:r>
            <a:endParaRPr lang="en-US" altLang="ko-KR" dirty="0"/>
          </a:p>
          <a:p>
            <a:r>
              <a:rPr lang="en-US" altLang="ko-KR" dirty="0">
                <a:highlight>
                  <a:srgbClr val="C0C0C0"/>
                </a:highlight>
              </a:rPr>
              <a:t>shape</a:t>
            </a:r>
            <a:r>
              <a:rPr lang="en-US" altLang="ko-KR" dirty="0"/>
              <a:t>, </a:t>
            </a:r>
            <a:r>
              <a:rPr lang="en-US" altLang="ko-KR" dirty="0" err="1">
                <a:highlight>
                  <a:srgbClr val="C0C0C0"/>
                </a:highlight>
              </a:rPr>
              <a:t>dtype</a:t>
            </a:r>
            <a:r>
              <a:rPr lang="ko-KR" altLang="en-US" dirty="0"/>
              <a:t>을 포함</a:t>
            </a:r>
            <a:endParaRPr lang="en-US" altLang="ko-KR" dirty="0"/>
          </a:p>
          <a:p>
            <a:r>
              <a:rPr lang="ko-KR" altLang="en-US" dirty="0"/>
              <a:t>하나의 모델은 여러 개의 입력을 가질 수 있음</a:t>
            </a:r>
            <a:endParaRPr lang="en-US" altLang="ko-KR" dirty="0"/>
          </a:p>
          <a:p>
            <a:r>
              <a:rPr lang="en-US" altLang="ko-KR" dirty="0">
                <a:highlight>
                  <a:srgbClr val="C0C0C0"/>
                </a:highlight>
              </a:rPr>
              <a:t>summary()</a:t>
            </a:r>
            <a:r>
              <a:rPr lang="en-US" altLang="ko-KR" dirty="0"/>
              <a:t> </a:t>
            </a:r>
            <a:r>
              <a:rPr lang="ko-KR" altLang="en-US" dirty="0"/>
              <a:t>메소드를 통해서는 보이지 않음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ED108B5-F70E-1227-3808-DE92AED1A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787" y="4100235"/>
            <a:ext cx="8492426" cy="16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336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98D9-84FF-7B61-CFBC-EC72E80D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생물학적 신경세포와 인공신경망 비교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35425F-EF59-F23C-1CE9-65E99C79C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5625"/>
            <a:ext cx="533400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신경세포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(Neuron)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수상돌기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(Dendrite) 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다른 신경세포의 축색돌기와 연결되어 전기화학적 신호를 받아들이는 부위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축색돌기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(Axon) 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수신한 전기화학적 신호의 합성결과 값이 특정 임계 값이 이상이면 신호를 내보는 부위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신경연접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(Synapse) :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수상돌기와 축색돌기 연결 부위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전달되는 신호의 증폭 또는 감쇄</a:t>
            </a:r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25B4D7-331A-02F5-C919-701BF2FE2E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94907"/>
            <a:ext cx="5181600" cy="16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60ACFE-6A52-DE0B-882F-DA4F23D6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47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29685-A682-DA3E-876E-0CD7FF4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딥러닝 모델은 레이어로 만들어진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비순환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유향 그래프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(Directed Acyclic Graph, DAG)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구조</a:t>
            </a:r>
          </a:p>
          <a:p>
            <a:r>
              <a:rPr lang="en-US" altLang="ko-KR" dirty="0"/>
              <a:t>Sequential()</a:t>
            </a:r>
          </a:p>
          <a:p>
            <a:r>
              <a:rPr lang="ko-KR" altLang="en-US" dirty="0" err="1"/>
              <a:t>서브클래싱</a:t>
            </a:r>
            <a:r>
              <a:rPr lang="en-US" altLang="ko-KR" dirty="0"/>
              <a:t>(Subclassing)</a:t>
            </a:r>
          </a:p>
          <a:p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061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Sequential()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29685-A682-DA3E-876E-0CD7FF4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모델이  순차적인 구조로 진행할 때 사용</a:t>
            </a:r>
            <a:endParaRPr lang="en-US" altLang="ko-KR" dirty="0"/>
          </a:p>
          <a:p>
            <a:r>
              <a:rPr lang="ko-KR" altLang="en-US" dirty="0"/>
              <a:t>간단한 방법</a:t>
            </a:r>
            <a:endParaRPr lang="en-US" altLang="ko-KR" dirty="0"/>
          </a:p>
          <a:p>
            <a:pPr lvl="1"/>
            <a:r>
              <a:rPr lang="en-US" altLang="ko-KR" dirty="0"/>
              <a:t>Sequential </a:t>
            </a:r>
            <a:r>
              <a:rPr lang="ko-KR" altLang="en-US" dirty="0"/>
              <a:t>객체 생성 후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C0C0C0"/>
                </a:highlight>
              </a:rPr>
              <a:t>add()</a:t>
            </a:r>
            <a:r>
              <a:rPr lang="ko-KR" altLang="en-US" dirty="0"/>
              <a:t>를 이용한 방법</a:t>
            </a:r>
            <a:endParaRPr lang="en-US" altLang="ko-KR" dirty="0"/>
          </a:p>
          <a:p>
            <a:pPr lvl="1"/>
            <a:r>
              <a:rPr lang="en-US" altLang="ko-KR" dirty="0"/>
              <a:t>Sequential </a:t>
            </a:r>
            <a:r>
              <a:rPr lang="ko-KR" altLang="en-US" dirty="0"/>
              <a:t>인자에 한번에 추가하는 방법</a:t>
            </a:r>
            <a:endParaRPr lang="en-US" altLang="ko-KR" dirty="0"/>
          </a:p>
          <a:p>
            <a:r>
              <a:rPr lang="ko-KR" altLang="en-US" dirty="0"/>
              <a:t>다중 입력 및 출력이 존재하는 등의 복잡한 모델을 구성할 수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55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Sequential()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29685-A682-DA3E-876E-0CD7FF4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모델이  순차적인 구조로 진행할 때 사용</a:t>
            </a:r>
            <a:endParaRPr lang="en-US" altLang="ko-KR" dirty="0"/>
          </a:p>
          <a:p>
            <a:r>
              <a:rPr lang="ko-KR" altLang="en-US" dirty="0"/>
              <a:t>간단한 방법</a:t>
            </a:r>
            <a:endParaRPr lang="en-US" altLang="ko-KR" dirty="0"/>
          </a:p>
          <a:p>
            <a:pPr lvl="1"/>
            <a:r>
              <a:rPr lang="en-US" altLang="ko-KR" dirty="0"/>
              <a:t>Sequential </a:t>
            </a:r>
            <a:r>
              <a:rPr lang="ko-KR" altLang="en-US" dirty="0"/>
              <a:t>객체 생성 후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C0C0C0"/>
                </a:highlight>
              </a:rPr>
              <a:t>add()</a:t>
            </a:r>
            <a:r>
              <a:rPr lang="ko-KR" altLang="en-US" dirty="0"/>
              <a:t>를 이용한 방법</a:t>
            </a:r>
            <a:endParaRPr lang="en-US" altLang="ko-KR" dirty="0"/>
          </a:p>
          <a:p>
            <a:pPr lvl="1"/>
            <a:r>
              <a:rPr lang="en-US" altLang="ko-KR" dirty="0"/>
              <a:t>Sequential </a:t>
            </a:r>
            <a:r>
              <a:rPr lang="ko-KR" altLang="en-US" dirty="0"/>
              <a:t>인자에 한번에 추가하는 방법</a:t>
            </a:r>
            <a:endParaRPr lang="en-US" altLang="ko-KR" dirty="0"/>
          </a:p>
          <a:p>
            <a:r>
              <a:rPr lang="ko-KR" altLang="en-US" dirty="0"/>
              <a:t>다중 입력 및 출력이 존재하는 등의 복잡한 모델을 구성할 수 없음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3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FB2DD36-FB93-6095-6179-339E518A5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0449" y="1825625"/>
            <a:ext cx="6351101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Sequential()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326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Sequential()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441D4B2A-BC90-E0E8-42CD-CCA35BBA28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80864" y="2143660"/>
            <a:ext cx="6430272" cy="3715268"/>
          </a:xfrm>
        </p:spPr>
      </p:pic>
    </p:spTree>
    <p:extLst>
      <p:ext uri="{BB962C8B-B14F-4D97-AF65-F5344CB8AC3E}">
        <p14:creationId xmlns:p14="http://schemas.microsoft.com/office/powerpoint/2010/main" val="28777680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29685-A682-DA3E-876E-0CD7FF4D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가장 권장되는 방법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모델을 복잡하고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유연하게 구성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다중 입출력을 다룰 수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093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 (Sequential)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D6675B1-0D87-997F-7E1F-EEF255E41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0808" y="1825625"/>
            <a:ext cx="6070384" cy="435133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893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 (Sequential)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086B8DF2-2F77-393B-6443-57BC5C4EA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9576" y="1825625"/>
            <a:ext cx="5932848" cy="4351338"/>
          </a:xfrm>
        </p:spPr>
      </p:pic>
    </p:spTree>
    <p:extLst>
      <p:ext uri="{BB962C8B-B14F-4D97-AF65-F5344CB8AC3E}">
        <p14:creationId xmlns:p14="http://schemas.microsoft.com/office/powerpoint/2010/main" val="33599102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D23F444-7C22-14B1-1392-80D1E99FD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1828" y="1825625"/>
            <a:ext cx="8408344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 (Concatenate)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027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AD9D585-9F6F-4F82-8747-91765E5B0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0249" y="1825625"/>
            <a:ext cx="9211502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 (Concatenate)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98D9-84FF-7B61-CFBC-EC72E80D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생물학적 신경세포와 인공신경망 비교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35425F-EF59-F23C-1CE9-65E99C79C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5625"/>
            <a:ext cx="533400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인공 뉴런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(Artificial Neuron)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신경세포 구조를 단순화하여 모델링한 구조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노드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(Node)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엣지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(Edge)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로 표현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하나의 노드 안에서 입력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(Inputs)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가중치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(Weights)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곱하고 더하는 선형구조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(linear)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활성화 함수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(activation function)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통한 비선형 구조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(non-linear)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표현 가능</a:t>
            </a:r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25B4D7-331A-02F5-C919-701BF2FE2E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94907"/>
            <a:ext cx="5181600" cy="16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60ACFE-6A52-DE0B-882F-DA4F23D6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1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A67F7A3-3C94-9BF8-3990-639D8A0FA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504" y="1825625"/>
            <a:ext cx="9346992" cy="435133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 (Two outputs)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44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10A6FB-159E-28D2-50BC-A3BE18048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 (Two outputs)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15C54A-94F7-599D-F6CD-0B2514B1F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5B6851F5-8467-EE8B-41E4-092B0CFEB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0387" y="2148423"/>
            <a:ext cx="10031225" cy="3705742"/>
          </a:xfrm>
        </p:spPr>
      </p:pic>
    </p:spTree>
    <p:extLst>
      <p:ext uri="{BB962C8B-B14F-4D97-AF65-F5344CB8AC3E}">
        <p14:creationId xmlns:p14="http://schemas.microsoft.com/office/powerpoint/2010/main" val="31527429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4D937-57A2-3603-8543-63C1CDBD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서브클래싱</a:t>
            </a:r>
            <a:r>
              <a:rPr lang="ko-KR" altLang="en-US" dirty="0"/>
              <a:t> </a:t>
            </a:r>
            <a:r>
              <a:rPr lang="en-US" altLang="ko-KR" dirty="0"/>
              <a:t>(Subclassing)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175D5D-DF67-3936-2017-00439524E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커스터마이징에 최적화된 방법</a:t>
            </a:r>
            <a:endParaRPr lang="en-US" altLang="ko-KR" dirty="0"/>
          </a:p>
          <a:p>
            <a:r>
              <a:rPr lang="en-US" altLang="ko-KR" dirty="0"/>
              <a:t>Model </a:t>
            </a:r>
            <a:r>
              <a:rPr lang="ko-KR" altLang="en-US" dirty="0"/>
              <a:t>클래스를 상속받아 </a:t>
            </a:r>
            <a:r>
              <a:rPr lang="en-US" altLang="ko-KR" dirty="0"/>
              <a:t>Model</a:t>
            </a:r>
            <a:r>
              <a:rPr lang="ko-KR" altLang="en-US" dirty="0"/>
              <a:t>이 포함하는 기능을 사용할 수 있음</a:t>
            </a:r>
            <a:endParaRPr lang="en-US" altLang="ko-KR" dirty="0"/>
          </a:p>
          <a:p>
            <a:pPr lvl="1"/>
            <a:r>
              <a:rPr lang="en-US" altLang="ko-KR" dirty="0">
                <a:highlight>
                  <a:srgbClr val="C0C0C0"/>
                </a:highlight>
              </a:rPr>
              <a:t>fit()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C0C0C0"/>
                </a:highlight>
              </a:rPr>
              <a:t>evaluate()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C0C0C0"/>
                </a:highlight>
              </a:rPr>
              <a:t>predict()</a:t>
            </a:r>
          </a:p>
          <a:p>
            <a:pPr lvl="1"/>
            <a:r>
              <a:rPr lang="en-US" altLang="ko-KR" dirty="0">
                <a:highlight>
                  <a:srgbClr val="C0C0C0"/>
                </a:highlight>
              </a:rPr>
              <a:t>save()</a:t>
            </a:r>
            <a:r>
              <a:rPr lang="en-US" altLang="ko-KR" dirty="0"/>
              <a:t>, </a:t>
            </a:r>
            <a:r>
              <a:rPr lang="en-US" altLang="ko-KR" dirty="0">
                <a:highlight>
                  <a:srgbClr val="C0C0C0"/>
                </a:highlight>
              </a:rPr>
              <a:t>load()</a:t>
            </a:r>
          </a:p>
          <a:p>
            <a:r>
              <a:rPr lang="ko-KR" altLang="en-US" dirty="0"/>
              <a:t>주로 </a:t>
            </a:r>
            <a:r>
              <a:rPr lang="en-US" altLang="ko-KR" dirty="0">
                <a:highlight>
                  <a:srgbClr val="C0C0C0"/>
                </a:highlight>
              </a:rPr>
              <a:t>call()</a:t>
            </a:r>
            <a:r>
              <a:rPr lang="en-US" altLang="ko-KR" dirty="0"/>
              <a:t> </a:t>
            </a:r>
            <a:r>
              <a:rPr lang="ko-KR" altLang="en-US" dirty="0"/>
              <a:t>메소드 안에서 원하는 계산 가능</a:t>
            </a:r>
            <a:endParaRPr lang="en-US" altLang="ko-KR" dirty="0"/>
          </a:p>
          <a:p>
            <a:pPr lvl="1"/>
            <a:r>
              <a:rPr lang="en-US" altLang="ko-KR" dirty="0"/>
              <a:t>For, if, </a:t>
            </a:r>
            <a:r>
              <a:rPr lang="ko-KR" altLang="en-US" dirty="0" err="1"/>
              <a:t>저수준</a:t>
            </a:r>
            <a:r>
              <a:rPr lang="ko-KR" altLang="en-US" dirty="0"/>
              <a:t> 연산 등</a:t>
            </a:r>
            <a:endParaRPr lang="en-US" altLang="ko-KR" dirty="0"/>
          </a:p>
          <a:p>
            <a:r>
              <a:rPr lang="ko-KR" altLang="en-US" dirty="0"/>
              <a:t>권장되는 방법은 아니지만 어떤 모델의 구현 코드를 참고할 때</a:t>
            </a:r>
            <a:r>
              <a:rPr lang="en-US" altLang="ko-KR" dirty="0"/>
              <a:t>, </a:t>
            </a:r>
            <a:r>
              <a:rPr lang="ko-KR" altLang="en-US" dirty="0"/>
              <a:t>해석할 수 있어야함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06892A-954A-30A3-F3A5-5C33A4F6F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708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7D10C8-AAFC-AB13-B512-EC5D1656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서브클래싱</a:t>
            </a:r>
            <a:r>
              <a:rPr lang="ko-KR" altLang="en-US" dirty="0"/>
              <a:t> </a:t>
            </a:r>
            <a:r>
              <a:rPr lang="en-US" altLang="ko-KR" dirty="0"/>
              <a:t>(Subclassing)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C86D19B-D9EE-248F-23BE-C0596C4026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2756" y="2610450"/>
            <a:ext cx="10126488" cy="2781688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3EF61ED-FCC9-DA54-2D97-CD9F1B02B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5569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3A85D-F821-0BC9-AD0B-BF0D4C59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가중치 </a:t>
            </a:r>
            <a:r>
              <a:rPr lang="en-US" altLang="ko-KR" dirty="0"/>
              <a:t>(Model Weight) </a:t>
            </a:r>
            <a:r>
              <a:rPr lang="ko-KR" altLang="en-US" dirty="0"/>
              <a:t>확인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03C9C8D-DCFB-788A-A4A2-84BFA737E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809" y="1825625"/>
            <a:ext cx="9276382" cy="435133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20BAA3-DDDD-DF7A-F017-5425D13F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6510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23A85D-F821-0BC9-AD0B-BF0D4C594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가중치 </a:t>
            </a:r>
            <a:r>
              <a:rPr lang="en-US" altLang="ko-KR" dirty="0"/>
              <a:t>(Model Weight) </a:t>
            </a:r>
            <a:r>
              <a:rPr lang="ko-KR" altLang="en-US" dirty="0"/>
              <a:t>확인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C78A491-20E5-2077-BA13-4B784FBCC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9893" y="1397862"/>
            <a:ext cx="8372213" cy="5306109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920BAA3-DDDD-DF7A-F017-5425D13F49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163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6E142-8312-8655-0610-A707B80D7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모델 컴파일</a:t>
            </a:r>
            <a:r>
              <a:rPr lang="en-US" altLang="ko-KR" dirty="0"/>
              <a:t> (compile)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5D3EF5-93FD-A217-83F4-938C911CA4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모델을 구성한 후</a:t>
            </a:r>
            <a:r>
              <a:rPr lang="en-US" altLang="ko-KR" dirty="0"/>
              <a:t>, </a:t>
            </a:r>
            <a:r>
              <a:rPr lang="ko-KR" altLang="en-US" dirty="0"/>
              <a:t>사용할 손실 함수</a:t>
            </a:r>
            <a:r>
              <a:rPr lang="en-US" altLang="ko-KR" dirty="0"/>
              <a:t>(loss function), </a:t>
            </a:r>
            <a:r>
              <a:rPr lang="ko-KR" altLang="en-US" dirty="0" err="1"/>
              <a:t>옵티마이저</a:t>
            </a:r>
            <a:r>
              <a:rPr lang="en-US" altLang="ko-KR" dirty="0"/>
              <a:t>(optimizer)</a:t>
            </a:r>
            <a:r>
              <a:rPr lang="ko-KR" altLang="en-US" dirty="0"/>
              <a:t>를 지정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3F152A-7076-42C2-6408-C5C0E75547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4D2895-C360-679B-9654-349C4946C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335" y="3038420"/>
            <a:ext cx="10069330" cy="78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450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083D5-C5E5-FD60-23F9-18305ED5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  <a:r>
              <a:rPr lang="en-US" altLang="ko-KR" dirty="0"/>
              <a:t>(Loss Function)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62E717-9831-E683-910E-25F4DEBDF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학습이 진행되면서 해당 과정이 얼마나 잘 되고 있는지 나타내는 지표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모델이 훈련되는 동안 최소화될 값으로 주어진 문제에 대한 성공 지표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손실 함수에 따른 결과를 통해 학습 파라미터를 조정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최적화 이론에서 최소화 하고자 하는 함수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미분 가능한 함수 사용</a:t>
            </a:r>
          </a:p>
          <a:p>
            <a:pPr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Keras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에서 주요 손실 함수 제공</a:t>
            </a:r>
          </a:p>
          <a:p>
            <a:pPr lvl="1">
              <a:lnSpc>
                <a:spcPct val="11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sparse_categorical_crossentropy</a:t>
            </a:r>
            <a:r>
              <a:rPr lang="en-US" altLang="ko-KR" dirty="0"/>
              <a:t>: </a:t>
            </a:r>
            <a:r>
              <a:rPr lang="ko-KR" altLang="en-US" dirty="0"/>
              <a:t>클래스가 배타적 방식으로 구분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(0, 1, 2, … , 9)</a:t>
            </a:r>
            <a:r>
              <a:rPr lang="ko-KR" altLang="en-US" dirty="0"/>
              <a:t>와</a:t>
            </a:r>
            <a:r>
              <a:rPr lang="en-US" altLang="ko-KR" dirty="0"/>
              <a:t> </a:t>
            </a:r>
            <a:r>
              <a:rPr lang="ko-KR" altLang="en-US" dirty="0"/>
              <a:t>같은 방식으로 구분되어 있을 때 사용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categorical_cross_entropy</a:t>
            </a:r>
            <a:r>
              <a:rPr lang="en-US" altLang="ko-KR" dirty="0"/>
              <a:t>:</a:t>
            </a:r>
            <a:r>
              <a:rPr lang="ko-KR" altLang="en-US" dirty="0"/>
              <a:t> 클래스가 </a:t>
            </a:r>
            <a:r>
              <a:rPr lang="en-US" altLang="ko-KR" dirty="0"/>
              <a:t>one-hot encoding </a:t>
            </a:r>
            <a:r>
              <a:rPr lang="ko-KR" altLang="en-US" dirty="0"/>
              <a:t>방식으로 되어 있을 때 사용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binary_crossentropy</a:t>
            </a:r>
            <a:r>
              <a:rPr lang="en-US" altLang="ko-KR" dirty="0"/>
              <a:t>: </a:t>
            </a:r>
            <a:r>
              <a:rPr lang="ko-KR" altLang="en-US" dirty="0"/>
              <a:t>이진 분류를 수행할 때 사용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044A07B-A6D6-AC48-58B1-3A2E2DDF01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9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083D5-C5E5-FD60-23F9-18305ED5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  <a:r>
              <a:rPr lang="en-US" altLang="ko-KR" dirty="0"/>
              <a:t>(Loss Function)</a:t>
            </a:r>
            <a:br>
              <a:rPr lang="en-US" altLang="ko-KR" dirty="0"/>
            </a:br>
            <a:r>
              <a:rPr lang="ko-KR" altLang="en-US" sz="2400" dirty="0"/>
              <a:t>평균절대오차</a:t>
            </a:r>
            <a:r>
              <a:rPr lang="en-US" altLang="ko-KR" sz="2400" dirty="0"/>
              <a:t>(Mean Absolute Error, MAE)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62E717-9831-E683-910E-25F4DEBDF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l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오차가 커져도 손실함수가 일정하게 증가</a:t>
                </a:r>
                <a:endParaRPr lang="en-US" altLang="ko-KR" dirty="0"/>
              </a:p>
              <a:p>
                <a:pPr algn="l">
                  <a:lnSpc>
                    <a:spcPct val="11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dirty="0"/>
                  <a:t>이상치</a:t>
                </a:r>
                <a:r>
                  <a:rPr lang="en-US" altLang="ko-KR" dirty="0"/>
                  <a:t>(outlier)</a:t>
                </a:r>
                <a:r>
                  <a:rPr lang="ko-KR" altLang="en-US" dirty="0"/>
                  <a:t>에 강건함</a:t>
                </a:r>
                <a:r>
                  <a:rPr lang="en-US" altLang="ko-KR" dirty="0"/>
                  <a:t>(Robust)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ko-KR" altLang="en-US" dirty="0"/>
                  <a:t>데이터에서 </a:t>
                </a:r>
                <a:r>
                  <a:rPr lang="en-US" altLang="ko-KR" dirty="0"/>
                  <a:t>[</a:t>
                </a:r>
                <a:r>
                  <a:rPr lang="ko-KR" altLang="en-US" dirty="0"/>
                  <a:t>입력</a:t>
                </a:r>
                <a:r>
                  <a:rPr lang="en-US" altLang="ko-KR" dirty="0"/>
                  <a:t>-</a:t>
                </a:r>
                <a:r>
                  <a:rPr lang="ko-KR" altLang="en-US" dirty="0"/>
                  <a:t>정답</a:t>
                </a:r>
                <a:r>
                  <a:rPr lang="en-US" altLang="ko-KR" dirty="0"/>
                  <a:t>]</a:t>
                </a:r>
                <a:r>
                  <a:rPr lang="ko-KR" altLang="en-US" dirty="0"/>
                  <a:t>관계가 적절하지 않은 경우에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좋은 추정을 하더라도 오차가 발생하는 경우가 있음</a:t>
                </a:r>
                <a:r>
                  <a:rPr lang="en-US" altLang="ko-KR" dirty="0"/>
                  <a:t>.</a:t>
                </a:r>
              </a:p>
              <a:p>
                <a:pPr lvl="1">
                  <a:lnSpc>
                    <a:spcPct val="110000"/>
                  </a:lnSpc>
                </a:pPr>
                <a:r>
                  <a:rPr lang="ko-KR" altLang="en-US" dirty="0"/>
                  <a:t>해당 이상치에 해당하는 지점에서 손실 함수의 최소값으로 가는 정도의 영향력이 크지 않음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회귀</a:t>
                </a:r>
                <a:r>
                  <a:rPr lang="en-US" altLang="ko-KR" dirty="0"/>
                  <a:t> (Regression)</a:t>
                </a:r>
                <a:r>
                  <a:rPr lang="ko-KR" altLang="en-US" dirty="0"/>
                  <a:t>에 자주 사용</a:t>
                </a: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평균절대오차 식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ko-KR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학</m:t>
                    </m:r>
                  </m:oMath>
                </a14:m>
                <a:r>
                  <a:rPr lang="ko-KR" altLang="en-US" dirty="0"/>
                  <a:t>습 데이터의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번째 정답</a:t>
                </a:r>
                <a:endParaRPr lang="en-US" altLang="ko-KR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학</m:t>
                    </m:r>
                  </m:oMath>
                </a14:m>
                <a:r>
                  <a:rPr lang="ko-KR" altLang="en-US" dirty="0"/>
                  <a:t>습 데이터의 입력으로 추정한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번째 출력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62E717-9831-E683-910E-25F4DEBDF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1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044A07B-A6D6-AC48-58B1-3A2E2DDF0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90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B083D5-C5E5-FD60-23F9-18305ED58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손실 함수</a:t>
            </a:r>
            <a:r>
              <a:rPr lang="en-US" altLang="ko-KR" dirty="0"/>
              <a:t>(Loss Function)</a:t>
            </a:r>
            <a:br>
              <a:rPr lang="en-US" altLang="ko-KR" dirty="0"/>
            </a:br>
            <a:r>
              <a:rPr lang="ko-KR" altLang="en-US" sz="2400" dirty="0" err="1"/>
              <a:t>평균제곱오차</a:t>
            </a:r>
            <a:r>
              <a:rPr lang="en-US" altLang="ko-KR" sz="2400" dirty="0"/>
              <a:t>(Mean Squared Error, MSE)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62E717-9831-E683-910E-25F4DEBDF7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가장 많이 쓰이는 손실 함수 중 하나</a:t>
                </a:r>
              </a:p>
              <a:p>
                <a:pPr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오차가 커질수록 손실함수가 빠르게 증가</a:t>
                </a:r>
              </a:p>
              <a:p>
                <a:pPr marL="742950" lvl="1" indent="-285750"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정답과 예측한 값의 차이가 클수록 더 많은 페널티를 부여</a:t>
                </a:r>
              </a:p>
              <a:p>
                <a:pPr algn="l">
                  <a:lnSpc>
                    <a:spcPct val="10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회귀 </a:t>
                </a:r>
                <a:r>
                  <a:rPr lang="en-US" altLang="ko-KR" b="0" i="0" dirty="0">
                    <a:solidFill>
                      <a:srgbClr val="000000"/>
                    </a:solidFill>
                    <a:effectLst/>
                  </a:rPr>
                  <a:t>(Regression)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</a:rPr>
                  <a:t>에 쓰임</a:t>
                </a:r>
              </a:p>
              <a:p>
                <a:pPr>
                  <a:lnSpc>
                    <a:spcPct val="100000"/>
                  </a:lnSpc>
                </a:pPr>
                <a:r>
                  <a:rPr lang="ko-KR" altLang="en-US" dirty="0" err="1"/>
                  <a:t>평균제곱오차</a:t>
                </a:r>
                <a:r>
                  <a:rPr lang="ko-KR" altLang="en-US" dirty="0"/>
                  <a:t> 식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̃"/>
                                    <m:ctrlP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ko-KR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altLang="ko-KR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학</m:t>
                    </m:r>
                  </m:oMath>
                </a14:m>
                <a:r>
                  <a:rPr lang="ko-KR" altLang="en-US" dirty="0"/>
                  <a:t>습 데이터의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ko-KR" altLang="en-US" dirty="0"/>
                  <a:t>번째 정답</a:t>
                </a:r>
                <a:endParaRPr lang="en-US" altLang="ko-KR" dirty="0"/>
              </a:p>
              <a:p>
                <a:pPr lvl="1"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학</m:t>
                    </m:r>
                  </m:oMath>
                </a14:m>
                <a:r>
                  <a:rPr lang="ko-KR" altLang="en-US" dirty="0"/>
                  <a:t>습 데이터의 입력으로 추정한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dirty="0"/>
                  <a:t>번째 출력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C362E717-9831-E683-910E-25F4DEBDF7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4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C044A07B-A6D6-AC48-58B1-3A2E2DDF0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1098D9-84FF-7B61-CFBC-EC72E80D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생물학적 신경세포와 인공신경망 비교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35425F-EF59-F23C-1CE9-65E99C79C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9800" y="1825625"/>
            <a:ext cx="5334000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인공 신경망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(Artificial Neural Network)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여러 개의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인공뉴런들이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모여 연결된 형태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뉴런들이 모인 하나의 단위를 층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(layer)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이라고 하고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여러 층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(multi layer)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으로 이루어질 수 있음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ex)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입력층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(input layer),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은닉층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(hidden layer),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출력층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(output layer)</a:t>
            </a:r>
          </a:p>
          <a:p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025B4D7-331A-02F5-C919-701BF2FE2E5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94907"/>
            <a:ext cx="5181600" cy="161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60ACFE-6A52-DE0B-882F-DA4F23D64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2785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D55153-9515-2D49-89EF-CD2E7356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one-hot encoding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4447B2-BC2D-265E-3563-7AA497DAF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범주형 변수를 표현할 때 사용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가변수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(Dummy Variable)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이라고도 함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정답인 레이블을 제외하고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으로 처리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744EB2-61D6-FBA0-8B10-690F2E46F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35842" name="Picture 2">
            <a:extLst>
              <a:ext uri="{FF2B5EF4-FFF2-40B4-BE49-F238E27FC236}">
                <a16:creationId xmlns:a16="http://schemas.microsoft.com/office/drawing/2014/main" id="{30144E82-9A0F-6691-39AA-F5D118964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3429000"/>
            <a:ext cx="689610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7882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B5278-F562-7555-6C6E-8FB2B55E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</a:t>
            </a:r>
            <a:r>
              <a:rPr lang="ko-KR" altLang="en-US" dirty="0"/>
              <a:t> </a:t>
            </a:r>
            <a:r>
              <a:rPr lang="en-US" altLang="ko-KR" dirty="0"/>
              <a:t>Entropy Error, CEE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B1CF4-7161-C769-DCD1-B305BAF46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i="0" u="sng" dirty="0">
                <a:solidFill>
                  <a:schemeClr val="accent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설명 </a:t>
            </a:r>
            <a:r>
              <a:rPr lang="en-US" altLang="ko-KR" i="0" u="sng" dirty="0">
                <a:solidFill>
                  <a:schemeClr val="accent1"/>
                </a:solidFill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endParaRPr lang="ko-KR" altLang="en-US" i="0" u="sng" dirty="0">
              <a:solidFill>
                <a:schemeClr val="accent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이진 분류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(Binary Classification),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다중 클래스 분류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(Multi Class Classification)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소프트맥스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softmax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원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-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핫 인코딩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ont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-hot encoding)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사이의 출력 간 거리를 비교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정답인 클래스에 대해서만 오차를 계산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정답을 맞추면 오차가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0,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틀리면 그 차이가 클수록 오차가 무한히 커짐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1748BB-6BBF-6B8B-6570-C4FBC3CF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217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CB5278-F562-7555-6C6E-8FB2B55E5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Cross</a:t>
            </a:r>
            <a:r>
              <a:rPr lang="ko-KR" altLang="en-US" dirty="0"/>
              <a:t> </a:t>
            </a:r>
            <a:r>
              <a:rPr lang="en-US" altLang="ko-KR" dirty="0"/>
              <a:t>Entropy Error, CEE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DB1CF4-7161-C769-DCD1-B305BAF463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ko-KR" dirty="0"/>
                  <a:t>CEE Formula: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𝐸𝑟𝑟𝑜𝑟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acc>
                              <m:accPr>
                                <m:chr m:val="̃"/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nary>
                      </m:e>
                    </m:nary>
                  </m:oMath>
                </a14:m>
                <a:endParaRPr lang="en-US" altLang="ko-KR" b="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학습 데이터의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번</m:t>
                    </m:r>
                  </m:oMath>
                </a14:m>
                <a:r>
                  <a:rPr lang="ko-KR" altLang="en-US" dirty="0"/>
                  <a:t>째 정답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학습 데이터의 입력으로 추정한 </a:t>
                </a: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번</m:t>
                    </m:r>
                  </m:oMath>
                </a14:m>
                <a:r>
                  <a:rPr lang="ko-KR" altLang="en-US" dirty="0"/>
                  <a:t>째 출력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전체 데이터의 개수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데이터 하나당 클래스 개수</a:t>
                </a:r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정답 레이블</a:t>
                </a:r>
                <a:r>
                  <a:rPr lang="en-US" altLang="ko-KR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)</a:t>
                </a:r>
                <a:r>
                  <a:rPr lang="ko-KR" altLang="en-US" dirty="0"/>
                  <a:t>는 </a:t>
                </a:r>
                <a:r>
                  <a:rPr lang="en-US" altLang="ko-KR" dirty="0"/>
                  <a:t>one-hot encoding</a:t>
                </a:r>
                <a:r>
                  <a:rPr lang="ko-KR" altLang="en-US" dirty="0"/>
                  <a:t>으로 정답인 인덱스에만 </a:t>
                </a:r>
                <a:r>
                  <a:rPr lang="en-US" altLang="ko-KR" dirty="0"/>
                  <a:t>1</a:t>
                </a:r>
                <a:r>
                  <a:rPr lang="ko-KR" altLang="en-US" dirty="0"/>
                  <a:t>이고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나머지는 모두 </a:t>
                </a:r>
                <a:r>
                  <a:rPr lang="en-US" altLang="ko-KR" dirty="0"/>
                  <a:t>0</a:t>
                </a:r>
                <a:r>
                  <a:rPr lang="ko-KR" altLang="en-US" dirty="0"/>
                  <a:t>이어서 다음과 같이 나타낼 수 있음</a:t>
                </a:r>
                <a:endParaRPr lang="en-US" altLang="ko-KR" dirty="0"/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𝑙𝑜𝑔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ko-KR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정답에 가까워질수록 오차 값은 작아진다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20000"/>
                  </a:lnSpc>
                </a:pPr>
                <a:r>
                  <a:rPr lang="ko-KR" altLang="en-US" dirty="0"/>
                  <a:t>학습 시</a:t>
                </a:r>
                <a:r>
                  <a:rPr lang="en-US" altLang="ko-KR" dirty="0"/>
                  <a:t>, one-hot encoding</a:t>
                </a:r>
                <a:r>
                  <a:rPr lang="ko-KR" altLang="en-US" dirty="0"/>
                  <a:t>에 의해 정답 인덱스만 살아남아 비교하지만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정답이 아닌 인덱스들도 학습에 영향을 미침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왜냐하면 다중 클래스 분류는 </a:t>
                </a:r>
                <a:r>
                  <a:rPr lang="ko-KR" altLang="en-US" dirty="0" err="1"/>
                  <a:t>소프트맥스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(</a:t>
                </a:r>
                <a:r>
                  <a:rPr lang="en-US" altLang="ko-KR" dirty="0" err="1"/>
                  <a:t>softmax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함수를 통해 전체 항들을 모두 다루기 때문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E0DB1CF4-7161-C769-DCD1-B305BAF463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4" t="-70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>
            <a:extLst>
              <a:ext uri="{FF2B5EF4-FFF2-40B4-BE49-F238E27FC236}">
                <a16:creationId xmlns:a16="http://schemas.microsoft.com/office/drawing/2014/main" id="{D71748BB-6BBF-6B8B-6570-C4FBC3CFE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15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7440B-0A78-F359-0B02-B4D6EB93B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0BC455-9E4C-3828-AFAC-6BB290606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손실 함수를 기반으로 모델이 어떻게 업데이트되어야 하는지 결정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특정 종류의 확률적 경사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하강법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구현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  <a:latin typeface="Helvetica Neue"/>
              </a:rPr>
              <a:t>Keras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에서 여러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옵티마이저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제공</a:t>
            </a:r>
          </a:p>
          <a:p>
            <a:r>
              <a:rPr lang="en-US" altLang="ko-KR" dirty="0" err="1"/>
              <a:t>keras.optimizer.SGD</a:t>
            </a:r>
            <a:r>
              <a:rPr lang="en-US" altLang="ko-KR" dirty="0"/>
              <a:t>(): </a:t>
            </a:r>
            <a:r>
              <a:rPr lang="ko-KR" altLang="en-US" dirty="0"/>
              <a:t>기본적인 확률적 </a:t>
            </a:r>
            <a:r>
              <a:rPr lang="ko-KR" altLang="en-US" dirty="0" err="1"/>
              <a:t>경사하강법</a:t>
            </a:r>
            <a:endParaRPr lang="en-US" altLang="ko-KR" dirty="0"/>
          </a:p>
          <a:p>
            <a:r>
              <a:rPr lang="en-US" altLang="ko-KR" dirty="0" err="1"/>
              <a:t>keras.optimizer.Adam</a:t>
            </a:r>
            <a:r>
              <a:rPr lang="en-US" altLang="ko-KR" dirty="0"/>
              <a:t>(): </a:t>
            </a:r>
            <a:r>
              <a:rPr lang="ko-KR" altLang="en-US" dirty="0"/>
              <a:t>자주 사용되는 </a:t>
            </a:r>
            <a:r>
              <a:rPr lang="ko-KR" altLang="en-US" dirty="0" err="1"/>
              <a:t>옵티마이저</a:t>
            </a:r>
            <a:endParaRPr lang="en-US" altLang="ko-KR" dirty="0"/>
          </a:p>
          <a:p>
            <a:r>
              <a:rPr lang="en-US" altLang="ko-KR" dirty="0" err="1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Keras</a:t>
            </a:r>
            <a:r>
              <a:rPr lang="ko-KR" altLang="en-US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에서 사용되는 </a:t>
            </a:r>
            <a:r>
              <a:rPr lang="ko-KR" altLang="en-US" dirty="0" err="1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옵티마이저</a:t>
            </a:r>
            <a:endParaRPr lang="en-US" altLang="ko-KR" dirty="0">
              <a:solidFill>
                <a:schemeClr val="accent1"/>
              </a:solidFill>
            </a:endParaRPr>
          </a:p>
          <a:p>
            <a:r>
              <a:rPr lang="ko-KR" altLang="en-US" dirty="0"/>
              <a:t>보통 </a:t>
            </a:r>
            <a:r>
              <a:rPr lang="ko-KR" altLang="en-US" dirty="0" err="1"/>
              <a:t>옵티마이저의</a:t>
            </a:r>
            <a:r>
              <a:rPr lang="ko-KR" altLang="en-US" dirty="0"/>
              <a:t> 튜닝을 위해 따로 객체를 생성하여 컴파일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999F3-417D-9C4C-C048-2B3CEC386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532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31ECDDC1-5D46-8907-F8D3-8E68B5D0E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7578" y="4068751"/>
            <a:ext cx="7176839" cy="24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07440B-0A78-F359-0B02-B4D6EB93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0" y="365125"/>
            <a:ext cx="10805719" cy="1325563"/>
          </a:xfrm>
        </p:spPr>
        <p:txBody>
          <a:bodyPr/>
          <a:lstStyle/>
          <a:p>
            <a:r>
              <a:rPr lang="en-US" altLang="ko-KR" dirty="0"/>
              <a:t>Convex Function &amp; Non-Convex Function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999F3-417D-9C4C-C048-2B3CEC386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36866" name="Picture 2">
            <a:extLst>
              <a:ext uri="{FF2B5EF4-FFF2-40B4-BE49-F238E27FC236}">
                <a16:creationId xmlns:a16="http://schemas.microsoft.com/office/drawing/2014/main" id="{73B70F4F-237E-3D47-94A1-F769ABD403C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98" y="1638257"/>
            <a:ext cx="6886401" cy="24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09112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7440B-0A78-F359-0B02-B4D6EB93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0" y="365125"/>
            <a:ext cx="10805719" cy="1325563"/>
          </a:xfrm>
        </p:spPr>
        <p:txBody>
          <a:bodyPr/>
          <a:lstStyle/>
          <a:p>
            <a:r>
              <a:rPr lang="en-US" altLang="ko-KR" dirty="0"/>
              <a:t>Convex Function &amp; Non-Convex Function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999F3-417D-9C4C-C048-2B3CEC38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903E4-A6E1-BF29-7E62-753EC6D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볼록함수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(Convex Function)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어떤 지점에서 시작하더라도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최적값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손실함수가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최소로하는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점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 도달할 수 있음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비볼록함수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(Non-Convex Function)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비볼록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함수는 시작점 위치에 따라 다른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최적값에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도달할 수 있음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30906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07440B-0A78-F359-0B02-B4D6EB93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0" y="365125"/>
            <a:ext cx="10805719" cy="132556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경사하강법</a:t>
            </a:r>
            <a:r>
              <a:rPr lang="ko-KR" altLang="en-US" dirty="0"/>
              <a:t> </a:t>
            </a:r>
            <a:r>
              <a:rPr lang="en-US" altLang="ko-KR" dirty="0"/>
              <a:t>(Gradient Decent)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999F3-417D-9C4C-C048-2B3CEC386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E903E4-A6E1-BF29-7E62-753EC6D1F4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경사하강법의 과정</a:t>
                </a:r>
              </a:p>
              <a:p>
                <a:pPr algn="l">
                  <a:buFont typeface="Arial" panose="020B0604020202020204" pitchFamily="34" charset="0"/>
                  <a:buChar char="•"/>
                </a:pP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경사하강법은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한 스텝마다의 </a:t>
                </a:r>
                <a:r>
                  <a:rPr lang="ko-KR" altLang="en-US" b="0" i="0" dirty="0" err="1">
                    <a:solidFill>
                      <a:srgbClr val="000000"/>
                    </a:solidFill>
                    <a:effectLst/>
                    <a:latin typeface="Helvetica Neue"/>
                  </a:rPr>
                  <a:t>미분값에</a:t>
                </a:r>
                <a:r>
                  <a:rPr lang="ko-KR" altLang="en-US" b="0" i="0" dirty="0">
                    <a:solidFill>
                      <a:srgbClr val="000000"/>
                    </a:solidFill>
                    <a:effectLst/>
                    <a:latin typeface="Helvetica Neue"/>
                  </a:rPr>
                  <a:t> 따라 이동하는 방향을 결정</a:t>
                </a:r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ko-KR" altLang="en-US" dirty="0"/>
                  <a:t> 값이 변하지 않을 때까지 반복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ko-KR" altLang="en-US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altLang="ko-KR" dirty="0"/>
              </a:p>
              <a:p>
                <a:r>
                  <a:rPr lang="ko-KR" altLang="en-US" b="1" dirty="0"/>
                  <a:t>즉</a:t>
                </a:r>
                <a:r>
                  <a:rPr lang="en-US" altLang="ko-KR" b="1" dirty="0"/>
                  <a:t>, </a:t>
                </a:r>
                <a:r>
                  <a:rPr lang="ko-KR" altLang="en-US" b="1" dirty="0"/>
                  <a:t>미분 값이 </a:t>
                </a:r>
                <a:r>
                  <a:rPr lang="en-US" altLang="ko-KR" b="1" dirty="0"/>
                  <a:t>0</a:t>
                </a:r>
                <a:r>
                  <a:rPr lang="ko-KR" altLang="en-US" b="1" dirty="0"/>
                  <a:t>인 지점을 찾는 것</a:t>
                </a:r>
              </a:p>
            </p:txBody>
          </p:sp>
        </mc:Choice>
        <mc:Fallback xmlns="">
          <p:sp>
            <p:nvSpPr>
              <p:cNvPr id="3" name="내용 개체 틀 2">
                <a:extLst>
                  <a:ext uri="{FF2B5EF4-FFF2-40B4-BE49-F238E27FC236}">
                    <a16:creationId xmlns:a16="http://schemas.microsoft.com/office/drawing/2014/main" id="{92E903E4-A6E1-BF29-7E62-753EC6D1F4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2212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14EE707F-C464-B75E-26FF-2C994D60BC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042" y="2063692"/>
            <a:ext cx="7219915" cy="415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07440B-0A78-F359-0B02-B4D6EB93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0" y="365125"/>
            <a:ext cx="10805719" cy="132556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경사하강법</a:t>
            </a:r>
            <a:r>
              <a:rPr lang="ko-KR" altLang="en-US" dirty="0"/>
              <a:t> </a:t>
            </a:r>
            <a:r>
              <a:rPr lang="en-US" altLang="ko-KR" dirty="0"/>
              <a:t>(Gradient Decent)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999F3-417D-9C4C-C048-2B3CEC386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6195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524C3D82-49E7-FF9B-D825-06BE67E00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3500438"/>
            <a:ext cx="68580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B207440B-0A78-F359-0B02-B4D6EB93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0" y="365125"/>
            <a:ext cx="10805719" cy="132556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(learning rate)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999F3-417D-9C4C-C048-2B3CEC386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903E4-A6E1-BF29-7E62-753EC6D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적절한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학습률을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지정해야 최저점에 잘 도달할 수 있음</a:t>
            </a:r>
          </a:p>
          <a:p>
            <a:pPr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학습률이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너무 크면 발산하고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너무 작으면 학습이 오래 걸리거나 최저점에 도달하지 않음</a:t>
            </a:r>
          </a:p>
        </p:txBody>
      </p:sp>
    </p:spTree>
    <p:extLst>
      <p:ext uri="{BB962C8B-B14F-4D97-AF65-F5344CB8AC3E}">
        <p14:creationId xmlns:p14="http://schemas.microsoft.com/office/powerpoint/2010/main" val="34931773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E9B1B487-53AB-995A-E828-AA8FACBC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426" y="2256639"/>
            <a:ext cx="6135148" cy="46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E903E4-A6E1-BF29-7E62-753EC6D1F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기울기가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n-ea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이지만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극값이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되지 않음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+mn-ea"/>
              </a:rPr>
              <a:t>경사하강법은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n-ea"/>
              </a:rPr>
              <a:t> 안장점에서 벗어나지 못함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207440B-0A78-F359-0B02-B4D6EB93B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140" y="365125"/>
            <a:ext cx="10805719" cy="132556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안장점</a:t>
            </a:r>
            <a:r>
              <a:rPr lang="ko-KR" altLang="en-US" dirty="0"/>
              <a:t> </a:t>
            </a:r>
            <a:r>
              <a:rPr lang="en-US" altLang="ko-KR" dirty="0"/>
              <a:t>(Saddle Point)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999F3-417D-9C4C-C048-2B3CEC386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38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AF665-0713-5D36-8C3B-1E5E37AC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Framework</a:t>
            </a:r>
            <a:br>
              <a:rPr lang="en-US" altLang="ko-KR" dirty="0"/>
            </a:br>
            <a:r>
              <a:rPr lang="en-US" altLang="ko-KR" sz="2400" dirty="0" err="1"/>
              <a:t>Tensorflow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A6A5D-3599-D63D-0578-2EC598EAD9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가장 널리 쓰이는 딥러닝 프레임워크 중 하나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구글이 주도적으로 개발하는 플랫폼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파이썬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C++ API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기본적으로 제공하고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</a:t>
            </a:r>
            <a:br>
              <a:rPr lang="en-US" altLang="ko-KR" b="0" i="0" dirty="0">
                <a:solidFill>
                  <a:srgbClr val="000000"/>
                </a:solidFill>
                <a:effectLst/>
              </a:rPr>
            </a:br>
            <a:r>
              <a:rPr lang="ko-KR" altLang="en-US" b="0" i="0" dirty="0">
                <a:solidFill>
                  <a:srgbClr val="000000"/>
                </a:solidFill>
                <a:effectLst/>
              </a:rPr>
              <a:t>자바스크립트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(JavaScript),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자바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(Java),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고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(Go),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스위프트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(Swift)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등 다양한 프로그래밍 언어를 지원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tf.keras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를 중심으로 고수준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API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통합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(2.x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버전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TPU(Tensor Processing Unit)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지원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TPU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는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GPU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보다 전력을 적게 소모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경제적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일반적으로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32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비트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(float32)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로 수행되는 곱셈 연산을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16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비트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(float16)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로 낮춤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802917D-3AC3-BE1E-2968-37BF6CB3052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42294"/>
            <a:ext cx="5181600" cy="431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92E518-A7CA-3BD5-7D22-290B46413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199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2FB8-CB09-6FFC-D49F-EDAE6B83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Propagation</a:t>
            </a:r>
            <a:br>
              <a:rPr lang="en-US" altLang="ko-KR" dirty="0"/>
            </a:br>
            <a:r>
              <a:rPr lang="en-US" altLang="ko-KR" sz="2400" dirty="0"/>
              <a:t>Neural Network Setting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>
                    <a:latin typeface="+mn-ea"/>
                  </a:rPr>
                  <a:t>: </a:t>
                </a:r>
                <a:r>
                  <a:rPr lang="ko-KR" altLang="en-US" dirty="0">
                    <a:latin typeface="+mn-ea"/>
                  </a:rPr>
                  <a:t>입력 값</a:t>
                </a:r>
                <a:endParaRPr lang="en-US" altLang="ko-KR" i="1" dirty="0">
                  <a:latin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이전층의 모든 입력이 각각의 가중치와 곱해진 값들이 모두 더해진 </a:t>
                </a:r>
                <a:r>
                  <a:rPr lang="ko-KR" altLang="en-US" dirty="0" err="1"/>
                  <a:t>가중합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활성화 함수를 거친 이후의 값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출력 값</a:t>
                </a:r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  <a:r>
                  <a:rPr lang="ko-KR" altLang="en-US" dirty="0"/>
                  <a:t>가중치</a:t>
                </a:r>
                <a:endParaRPr lang="en-US" altLang="ko-KR" dirty="0"/>
              </a:p>
              <a:p>
                <a:r>
                  <a:rPr lang="ko-KR" altLang="en-US" dirty="0"/>
                  <a:t>활성화 함수</a:t>
                </a:r>
                <a:r>
                  <a:rPr lang="en-US" altLang="ko-KR" dirty="0"/>
                  <a:t>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381" r="-23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3005DFC-969E-4D9A-17FF-CE73D25B9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9F1AAC53-E9E8-1339-E868-0149EA46F40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32" y="2759978"/>
            <a:ext cx="4189679" cy="236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2913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2FB8-CB09-6FFC-D49F-EDAE6B83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Propagation</a:t>
            </a:r>
            <a:br>
              <a:rPr lang="en-US" altLang="ko-KR" dirty="0"/>
            </a:br>
            <a:r>
              <a:rPr lang="en-US" altLang="ko-KR" sz="2400" dirty="0"/>
              <a:t>Forward Propagation (step 1, input layer to hidden layer)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파란색 숫자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입력 값</a:t>
                </a: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빨간색 숫자</a:t>
                </a:r>
                <a:r>
                  <a:rPr lang="en-US" altLang="ko-KR" dirty="0"/>
                  <a:t>: </a:t>
                </a:r>
                <a:r>
                  <a:rPr lang="ko-KR" altLang="en-US" dirty="0"/>
                  <a:t>각 가중치 값</a:t>
                </a:r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각 입력은 입력층에서 은닉층으로 향하면서 각 입력에 해당하는 가중치와 곱해지고 가중합으로 계산되어 </a:t>
                </a:r>
                <a:r>
                  <a:rPr lang="ko-KR" altLang="en-US" dirty="0" err="1"/>
                  <a:t>은닉층</a:t>
                </a:r>
                <a:r>
                  <a:rPr lang="ko-KR" altLang="en-US" dirty="0"/>
                  <a:t> 뉴런의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</m:oMath>
                </a14:m>
                <a:r>
                  <a:rPr lang="ko-KR" altLang="en-US" dirty="0"/>
                  <a:t> 함수 입력 값이 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=0.08</m:t>
                    </m:r>
                  </m:oMath>
                </a14:m>
                <a:endParaRPr lang="en-US" altLang="ko-KR" b="0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=0.11</m:t>
                    </m:r>
                  </m:oMath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882" t="-1261" r="-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3005DFC-969E-4D9A-17FF-CE73D25B9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9F1AAC53-E9E8-1339-E868-0149EA46F40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919" y="2713185"/>
            <a:ext cx="4635694" cy="20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4342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2FB8-CB09-6FFC-D49F-EDAE6B83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Propagation</a:t>
            </a:r>
            <a:br>
              <a:rPr lang="en-US" altLang="ko-KR" dirty="0"/>
            </a:br>
            <a:r>
              <a:rPr lang="en-US" altLang="ko-KR" sz="2400" dirty="0"/>
              <a:t>Forward Propagation (step 2, activation function at hidden layer’s node)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는 각각의 </a:t>
                </a:r>
                <a:r>
                  <a:rPr lang="ko-KR" altLang="en-US" dirty="0" err="1"/>
                  <a:t>은닉층</a:t>
                </a:r>
                <a:r>
                  <a:rPr lang="ko-KR" altLang="en-US" dirty="0"/>
                  <a:t> 뉴런에서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𝑠𝑖𝑔𝑚𝑜𝑖𝑑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함수를 거쳐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를 반환한다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=0.519989</m:t>
                    </m:r>
                  </m:oMath>
                </a14:m>
                <a:endParaRPr lang="en-US" altLang="ko-KR" b="0" dirty="0"/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=0.527472</m:t>
                    </m:r>
                  </m:oMath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1401" r="-4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3005DFC-969E-4D9A-17FF-CE73D25B9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9F1AAC53-E9E8-1339-E868-0149EA46F40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919" y="2713185"/>
            <a:ext cx="4635694" cy="20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40046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2FB8-CB09-6FFC-D49F-EDAE6B83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Propagation</a:t>
            </a:r>
            <a:br>
              <a:rPr lang="en-US" altLang="ko-KR" dirty="0"/>
            </a:br>
            <a:r>
              <a:rPr lang="en-US" altLang="ko-KR" sz="2400" dirty="0"/>
              <a:t>Forward Propagation (step 3, 4, hidden layer to output layer)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3500" dirty="0"/>
                  <a:t>과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sz="3500" dirty="0"/>
                  <a:t>는 다시 출력층의 뉴런으로 향해 각각의 가중치와 곱해지고 다시 </a:t>
                </a:r>
                <a:r>
                  <a:rPr lang="ko-KR" altLang="en-US" sz="3500" dirty="0" err="1"/>
                  <a:t>가중합되어</a:t>
                </a:r>
                <a:r>
                  <a:rPr lang="ko-KR" altLang="en-US" sz="3500" dirty="0"/>
                  <a:t> </a:t>
                </a:r>
                <a14:m>
                  <m:oMath xmlns:m="http://schemas.openxmlformats.org/officeDocument/2006/math">
                    <m:r>
                      <a:rPr lang="en-US" altLang="ko-KR" sz="3500" i="1">
                        <a:latin typeface="Cambria Math" panose="02040503050406030204" pitchFamily="18" charset="0"/>
                      </a:rPr>
                      <m:t>𝑠𝑖𝑔𝑚𝑜𝑖𝑑</m:t>
                    </m:r>
                    <m:r>
                      <a:rPr lang="ko-KR" altLang="en-US" sz="3500" i="1" smtClean="0">
                        <a:latin typeface="Cambria Math" panose="02040503050406030204" pitchFamily="18" charset="0"/>
                      </a:rPr>
                      <m:t>함</m:t>
                    </m:r>
                  </m:oMath>
                </a14:m>
                <a:r>
                  <a:rPr lang="ko-KR" altLang="en-US" sz="3500" dirty="0"/>
                  <a:t>수의 </a:t>
                </a:r>
                <a:r>
                  <a:rPr lang="ko-KR" altLang="en-US" sz="3500" dirty="0" err="1"/>
                  <a:t>입력값이</a:t>
                </a:r>
                <a:r>
                  <a:rPr lang="ko-KR" altLang="en-US" sz="3500" dirty="0"/>
                  <a:t> 된다</a:t>
                </a:r>
                <a:r>
                  <a:rPr lang="en-US" altLang="ko-KR" sz="3500" dirty="0"/>
                  <a:t>.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ko-KR" sz="35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3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35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444984</m:t>
                    </m:r>
                  </m:oMath>
                </a14:m>
                <a:endParaRPr lang="en-US" altLang="ko-KR" sz="350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ko-KR" sz="35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35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sSub>
                      <m:sSubPr>
                        <m:ctrlPr>
                          <a:rPr lang="en-US" altLang="ko-KR" sz="35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ko-KR" sz="35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3500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680476</m:t>
                    </m:r>
                  </m:oMath>
                </a14:m>
                <a:endParaRPr lang="en-US" altLang="ko-KR" sz="3500" b="0" dirty="0"/>
              </a:p>
              <a:p>
                <a:pPr>
                  <a:lnSpc>
                    <a:spcPct val="120000"/>
                  </a:lnSpc>
                </a:pPr>
                <a:endParaRPr lang="en-US" altLang="ko-KR" sz="3500" b="0" dirty="0"/>
              </a:p>
              <a:p>
                <a:pPr>
                  <a:lnSpc>
                    <a:spcPct val="120000"/>
                  </a:lnSpc>
                </a:pPr>
                <a:r>
                  <a:rPr lang="ko-KR" altLang="en-US" sz="3500" dirty="0"/>
                  <a:t>출</a:t>
                </a:r>
                <a14:m>
                  <m:oMath xmlns:m="http://schemas.openxmlformats.org/officeDocument/2006/math">
                    <m:r>
                      <a:rPr lang="ko-KR" altLang="en-US" sz="3500" i="1">
                        <a:latin typeface="Cambria Math" panose="02040503050406030204" pitchFamily="18" charset="0"/>
                      </a:rPr>
                      <m:t>력층의</m:t>
                    </m:r>
                    <m:r>
                      <a:rPr lang="en-US" altLang="ko-KR" sz="35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3500" i="1">
                        <a:latin typeface="Cambria Math" panose="02040503050406030204" pitchFamily="18" charset="0"/>
                      </a:rPr>
                      <m:t>𝑠𝑖𝑔𝑚𝑜𝑖𝑑</m:t>
                    </m:r>
                  </m:oMath>
                </a14:m>
                <a:r>
                  <a:rPr lang="ko-KR" altLang="en-US" sz="3500" dirty="0" err="1"/>
                  <a:t>함수값은</a:t>
                </a:r>
                <a:r>
                  <a:rPr lang="ko-KR" altLang="en-US" sz="3500" dirty="0"/>
                  <a:t> </a:t>
                </a:r>
                <a:r>
                  <a:rPr lang="ko-KR" altLang="en-US" sz="3500" dirty="0" err="1"/>
                  <a:t>예측값이</a:t>
                </a:r>
                <a:r>
                  <a:rPr lang="ko-KR" altLang="en-US" sz="3500" dirty="0"/>
                  <a:t> 된다</a:t>
                </a:r>
                <a:r>
                  <a:rPr lang="en-US" altLang="ko-KR" sz="3500" dirty="0"/>
                  <a:t>.</a:t>
                </a:r>
                <a:endParaRPr lang="en-US" altLang="ko-KR" sz="3500" b="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=0.609446</m:t>
                    </m:r>
                  </m:oMath>
                </a14:m>
                <a:endParaRPr lang="en-US" altLang="ko-KR" sz="3500" b="0" dirty="0"/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5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𝑠𝑖𝑔𝑚𝑜𝑖𝑑</m:t>
                    </m:r>
                    <m:d>
                      <m:dPr>
                        <m:ctrlPr>
                          <a:rPr lang="en-US" altLang="ko-KR" sz="3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sz="35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ko-KR" sz="3500" b="0" i="1" smtClean="0">
                        <a:latin typeface="Cambria Math" panose="02040503050406030204" pitchFamily="18" charset="0"/>
                      </a:rPr>
                      <m:t>=0.663845</m:t>
                    </m:r>
                  </m:oMath>
                </a14:m>
                <a:endParaRPr lang="en-US" altLang="ko-KR" sz="350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941" t="-7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3005DFC-969E-4D9A-17FF-CE73D25B9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9F1AAC53-E9E8-1339-E868-0149EA46F40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919" y="2713185"/>
            <a:ext cx="4635694" cy="20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637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2FB8-CB09-6FFC-D49F-EDAE6B83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Propagation</a:t>
            </a:r>
            <a:br>
              <a:rPr lang="en-US" altLang="ko-KR" dirty="0"/>
            </a:br>
            <a:r>
              <a:rPr lang="en-US" altLang="ko-KR" sz="2400" dirty="0"/>
              <a:t>Forward Propagation (step 5, Calculate Error using MSE)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=0.021934</m:t>
                    </m:r>
                  </m:oMath>
                </a14:m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𝑀𝑆𝐸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=0.002038</m:t>
                    </m:r>
                  </m:oMath>
                </a14:m>
                <a:endParaRPr lang="en-US" altLang="ko-KR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𝑡𝑜𝑡𝑎𝑙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=0.023972</m:t>
                    </m:r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3005DFC-969E-4D9A-17FF-CE73D25B9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47106" name="Picture 2">
            <a:extLst>
              <a:ext uri="{FF2B5EF4-FFF2-40B4-BE49-F238E27FC236}">
                <a16:creationId xmlns:a16="http://schemas.microsoft.com/office/drawing/2014/main" id="{9F1AAC53-E9E8-1339-E868-0149EA46F40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919" y="2713185"/>
            <a:ext cx="4635694" cy="202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8698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2FB8-CB09-6FFC-D49F-EDAE6B83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Propagation</a:t>
            </a:r>
            <a:br>
              <a:rPr lang="en-US" altLang="ko-KR" dirty="0"/>
            </a:br>
            <a:r>
              <a:rPr lang="en-US" altLang="ko-KR" sz="2400" dirty="0"/>
              <a:t>Back Propagation (step 1, output layer to hidden layer)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경사하강법</a:t>
                </a:r>
                <a:r>
                  <a:rPr lang="en-US" altLang="ko-KR" dirty="0"/>
                  <a:t>(SGD)</a:t>
                </a:r>
                <a:r>
                  <a:rPr lang="ko-KR" altLang="en-US" dirty="0"/>
                  <a:t>을 수행하려면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ko-KR" altLang="en-US" dirty="0"/>
                  <a:t>를 업데이트 하기 위해서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dirty="0"/>
                  <a:t> 계산해야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을 계산하기 위해 연쇄 법칙을 이용한다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ko-K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el-GR" altLang="ko-K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num>
                      <m:den>
                        <m: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 = learning rate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마찬가지 원리로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계산할 수 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12" t="-1681" r="-2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3005DFC-969E-4D9A-17FF-CE73D25B9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48130" name="Picture 2">
            <a:extLst>
              <a:ext uri="{FF2B5EF4-FFF2-40B4-BE49-F238E27FC236}">
                <a16:creationId xmlns:a16="http://schemas.microsoft.com/office/drawing/2014/main" id="{BDC6F315-AD38-E73F-D9A8-8766A5D9804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65" y="2189445"/>
            <a:ext cx="3405930" cy="342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2483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A2FB8-CB09-6FFC-D49F-EDAE6B83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Propagation</a:t>
            </a:r>
            <a:br>
              <a:rPr lang="en-US" altLang="ko-KR" dirty="0"/>
            </a:br>
            <a:r>
              <a:rPr lang="en-US" altLang="ko-KR" sz="2400" dirty="0"/>
              <a:t>Back Propagation (step 2, hidden layer to input layer)</a:t>
            </a:r>
            <a:endParaRPr lang="ko-KR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경사하강법</a:t>
                </a:r>
                <a:r>
                  <a:rPr lang="en-US" altLang="ko-KR" dirty="0"/>
                  <a:t>(SGD)</a:t>
                </a:r>
                <a:r>
                  <a:rPr lang="ko-KR" altLang="en-US" dirty="0"/>
                  <a:t>을 수행하려면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를 업데이트 하기 위해서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ko-KR" altLang="en-US" i="1">
                        <a:latin typeface="Cambria Math" panose="02040503050406030204" pitchFamily="18" charset="0"/>
                      </a:rPr>
                      <m:t>을</m:t>
                    </m:r>
                  </m:oMath>
                </a14:m>
                <a:r>
                  <a:rPr lang="ko-KR" altLang="en-US" dirty="0"/>
                  <a:t> 계산해야 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을 계산하기 위해 연쇄 법칙을 이용한다</a:t>
                </a:r>
                <a:r>
                  <a:rPr lang="en-US" altLang="ko-KR" dirty="0"/>
                  <a:t>.</a:t>
                </a:r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ko-K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el-GR" altLang="ko-KR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l-GR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l-GR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l-GR" altLang="ko-K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altLang="ko-KR" dirty="0"/>
              </a:p>
              <a:p>
                <a:pPr>
                  <a:lnSpc>
                    <a:spcPct val="11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ko-KR" altLang="en-US" b="0" i="1" smtClean="0">
                        <a:latin typeface="Cambria Math" panose="02040503050406030204" pitchFamily="18" charset="0"/>
                      </a:rPr>
                      <m:t>𝛼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𝑡𝑜𝑡𝑎𝑙</m:t>
                            </m:r>
                          </m:sub>
                        </m:sSub>
                      </m:num>
                      <m:den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r>
                      <a:rPr lang="ko-KR" altLang="en-US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ko-KR" dirty="0"/>
                  <a:t> = learning rate</a:t>
                </a:r>
              </a:p>
              <a:p>
                <a:pPr>
                  <a:lnSpc>
                    <a:spcPct val="110000"/>
                  </a:lnSpc>
                </a:pPr>
                <a:r>
                  <a:rPr lang="ko-KR" altLang="en-US" dirty="0"/>
                  <a:t>마찬가지 원리로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계산할 수 있다</a:t>
                </a:r>
                <a:r>
                  <a:rPr lang="en-US" altLang="ko-KR" dirty="0"/>
                  <a:t>.</a:t>
                </a:r>
              </a:p>
            </p:txBody>
          </p:sp>
        </mc:Choice>
        <mc:Fallback xmlns="">
          <p:sp>
            <p:nvSpPr>
              <p:cNvPr id="4" name="내용 개체 틀 3">
                <a:extLst>
                  <a:ext uri="{FF2B5EF4-FFF2-40B4-BE49-F238E27FC236}">
                    <a16:creationId xmlns:a16="http://schemas.microsoft.com/office/drawing/2014/main" id="{A5E3B007-DB28-EA95-E192-C8EF5188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1412" t="-1681" r="-1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>
            <a:extLst>
              <a:ext uri="{FF2B5EF4-FFF2-40B4-BE49-F238E27FC236}">
                <a16:creationId xmlns:a16="http://schemas.microsoft.com/office/drawing/2014/main" id="{D3005DFC-969E-4D9A-17FF-CE73D25B9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53250" name="Picture 2">
            <a:extLst>
              <a:ext uri="{FF2B5EF4-FFF2-40B4-BE49-F238E27FC236}">
                <a16:creationId xmlns:a16="http://schemas.microsoft.com/office/drawing/2014/main" id="{314C367F-314A-F7EB-044B-A214FB5F928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33" y="2499920"/>
            <a:ext cx="4687059" cy="2793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5484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A8A1F-1E69-3503-49C3-3922A15E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Model training, predict and evaluate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757991-D449-E94F-4CA0-7B2CE6FC9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altLang="ko-KR" dirty="0">
                <a:highlight>
                  <a:srgbClr val="C0C0C0"/>
                </a:highlight>
              </a:rPr>
              <a:t>fit()</a:t>
            </a:r>
          </a:p>
          <a:p>
            <a:pPr lvl="1">
              <a:lnSpc>
                <a:spcPct val="110000"/>
              </a:lnSpc>
            </a:pPr>
            <a:r>
              <a:rPr lang="en-US" altLang="ko-KR" dirty="0">
                <a:highlight>
                  <a:srgbClr val="C0C0C0"/>
                </a:highlight>
              </a:rPr>
              <a:t>X</a:t>
            </a:r>
            <a:r>
              <a:rPr lang="en-US" altLang="ko-KR" dirty="0"/>
              <a:t>: </a:t>
            </a:r>
            <a:r>
              <a:rPr lang="ko-KR" altLang="en-US" dirty="0"/>
              <a:t>학습 데이터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>
                <a:highlight>
                  <a:srgbClr val="C0C0C0"/>
                </a:highlight>
              </a:rPr>
              <a:t>y</a:t>
            </a:r>
            <a:r>
              <a:rPr lang="en-US" altLang="ko-KR" dirty="0"/>
              <a:t>: </a:t>
            </a:r>
            <a:r>
              <a:rPr lang="ko-KR" altLang="en-US" dirty="0"/>
              <a:t>학습 데이터 정답 레이블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>
                <a:highlight>
                  <a:srgbClr val="C0C0C0"/>
                </a:highlight>
              </a:rPr>
              <a:t>epochs</a:t>
            </a:r>
            <a:r>
              <a:rPr lang="en-US" altLang="ko-KR" dirty="0"/>
              <a:t>: </a:t>
            </a:r>
            <a:r>
              <a:rPr lang="ko-KR" altLang="en-US" dirty="0"/>
              <a:t>학습 회수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batch_size</a:t>
            </a:r>
            <a:r>
              <a:rPr lang="en-US" altLang="ko-KR" dirty="0"/>
              <a:t>: </a:t>
            </a:r>
            <a:r>
              <a:rPr lang="ko-KR" altLang="en-US" dirty="0"/>
              <a:t>단일 배치에 있는 학습 데이터의 크기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>
                <a:highlight>
                  <a:srgbClr val="C0C0C0"/>
                </a:highlight>
              </a:rPr>
              <a:t>iteration</a:t>
            </a:r>
            <a:r>
              <a:rPr lang="en-US" altLang="ko-KR" dirty="0"/>
              <a:t>: 1</a:t>
            </a:r>
            <a:r>
              <a:rPr lang="ko-KR" altLang="en-US" dirty="0"/>
              <a:t>회의 </a:t>
            </a:r>
            <a:r>
              <a:rPr lang="en-US" altLang="ko-KR" dirty="0"/>
              <a:t>epoch</a:t>
            </a:r>
            <a:r>
              <a:rPr lang="ko-KR" altLang="en-US" dirty="0"/>
              <a:t>을 </a:t>
            </a:r>
            <a:r>
              <a:rPr lang="en-US" altLang="ko-KR" dirty="0" err="1"/>
              <a:t>batch_size</a:t>
            </a:r>
            <a:r>
              <a:rPr lang="ko-KR" altLang="en-US" dirty="0"/>
              <a:t>로 나누어 실행하는 횟수</a:t>
            </a:r>
            <a:r>
              <a:rPr lang="en-US" altLang="ko-KR" dirty="0"/>
              <a:t>(</a:t>
            </a:r>
            <a:r>
              <a:rPr lang="ko-KR" altLang="en-US" dirty="0"/>
              <a:t>자동으로 계산</a:t>
            </a:r>
            <a:r>
              <a:rPr lang="en-US" altLang="ko-KR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validation_data</a:t>
            </a:r>
            <a:r>
              <a:rPr lang="en-US" altLang="ko-KR" dirty="0"/>
              <a:t>: </a:t>
            </a:r>
            <a:r>
              <a:rPr lang="ko-KR" altLang="en-US" dirty="0"/>
              <a:t>검증을 위한 데이터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>
                <a:highlight>
                  <a:srgbClr val="C0C0C0"/>
                </a:highlight>
              </a:rPr>
              <a:t>evaluate()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테스트 데이터를 이용한 평가</a:t>
            </a: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>
                <a:highlight>
                  <a:srgbClr val="C0C0C0"/>
                </a:highlight>
              </a:rPr>
              <a:t>predict()</a:t>
            </a:r>
          </a:p>
          <a:p>
            <a:pPr lvl="1">
              <a:lnSpc>
                <a:spcPct val="110000"/>
              </a:lnSpc>
            </a:pPr>
            <a:r>
              <a:rPr lang="ko-KR" altLang="en-US" dirty="0"/>
              <a:t>임의의 데이터를 이용해 예측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FABC49-45B7-400A-5DC7-7789B9057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6102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91EDD-FC67-94B8-4845-84960B619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</a:t>
            </a:r>
            <a:r>
              <a:rPr lang="ko-KR" altLang="en-US" dirty="0"/>
              <a:t> 딥러닝 모델 예제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729DD7-DEAA-0968-0989-F4674F2762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손으로 쓴 숫자들로 이루어진 이미지 데이터셋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기계 학습 분야의 트레이닝 및 테스트에 널리 사용되는 데이터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 err="1">
                <a:solidFill>
                  <a:srgbClr val="000000"/>
                </a:solidFill>
                <a:effectLst/>
              </a:rPr>
              <a:t>keras.datasets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 기본으로 포함되어 있는 데이터셋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EDA97D-EC27-A9AF-D6E5-A8A1C36A3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54274" name="Picture 2">
            <a:extLst>
              <a:ext uri="{FF2B5EF4-FFF2-40B4-BE49-F238E27FC236}">
                <a16:creationId xmlns:a16="http://schemas.microsoft.com/office/drawing/2014/main" id="{D49E9606-1CDC-416E-34DF-7A59108F2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4572" y="3419475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538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635295-61C3-010C-B534-C1E60DE54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/>
              <a:t>모듈 </a:t>
            </a:r>
            <a:r>
              <a:rPr lang="ko-KR" altLang="en-US" sz="2400" dirty="0" err="1"/>
              <a:t>임포트</a:t>
            </a:r>
            <a:endParaRPr lang="ko-KR" altLang="en-US" dirty="0"/>
          </a:p>
        </p:txBody>
      </p:sp>
      <p:pic>
        <p:nvPicPr>
          <p:cNvPr id="6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884BC9DC-7E42-E443-8DDA-B1EDB4C689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348" y="1778888"/>
            <a:ext cx="7229303" cy="4257015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858D4F3-7126-94FD-3DBC-80D55490B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5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8AF665-0713-5D36-8C3B-1E5E37AC5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Deep Learning Framework</a:t>
            </a:r>
            <a:br>
              <a:rPr lang="en-US" altLang="ko-KR" dirty="0"/>
            </a:br>
            <a:r>
              <a:rPr lang="en-US" altLang="ko-KR" sz="2400" dirty="0" err="1"/>
              <a:t>Keras</a:t>
            </a:r>
            <a:endParaRPr lang="ko-KR" altLang="en-US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6FA6A5D-3599-D63D-0578-2EC598EAD9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파이썬으로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작성된 고수준 신경망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API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로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TensorFlow, CNTK,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혹은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Theano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함께 사용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</a:rPr>
              <a:t>사용자 친화성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모듈성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확장성을 통해 빠르고 간편한 프로토타이핑 가능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</a:rPr>
              <a:t>컨볼루션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 신경망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순환 신경망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그리고 둘의 조합까지 모두 지원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000000"/>
                </a:solidFill>
                <a:effectLst/>
              </a:rPr>
              <a:t>CPU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b="0" i="0" dirty="0">
                <a:solidFill>
                  <a:srgbClr val="000000"/>
                </a:solidFill>
                <a:effectLst/>
              </a:rPr>
              <a:t>GPU</a:t>
            </a:r>
            <a:r>
              <a:rPr lang="ko-KR" altLang="en-US" b="0" i="0" dirty="0">
                <a:solidFill>
                  <a:srgbClr val="000000"/>
                </a:solidFill>
                <a:effectLst/>
              </a:rPr>
              <a:t>에서 매끄럽게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92E518-A7CA-3BD5-7D22-290B46413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0E28099-F740-ABC8-8D50-498DB67AAA8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249962"/>
            <a:ext cx="5181600" cy="150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523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/>
              <a:t>데이터 로드 및 </a:t>
            </a:r>
            <a:r>
              <a:rPr lang="ko-KR" altLang="en-US" sz="2400" dirty="0" err="1"/>
              <a:t>전처리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203A253-2D50-F1A4-9062-6DC1DBD39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9602" y="1749459"/>
            <a:ext cx="7752796" cy="4315873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43843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/>
              <a:t>데이터 로드 및 </a:t>
            </a:r>
            <a:r>
              <a:rPr lang="ko-KR" altLang="en-US" sz="2400" dirty="0" err="1"/>
              <a:t>전처리</a:t>
            </a:r>
            <a:endParaRPr lang="ko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7223449-1D88-08C4-8C09-8721F95CE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1546" y="1690688"/>
            <a:ext cx="5928907" cy="4609444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58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/>
              <a:t>모델 구성 </a:t>
            </a:r>
            <a:r>
              <a:rPr lang="en-US" altLang="ko-KR" sz="2400" dirty="0"/>
              <a:t>(Sequential)</a:t>
            </a:r>
            <a:endParaRPr lang="ko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DA480BE-320E-377A-D3C2-A21A529C0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1422" y="1792068"/>
            <a:ext cx="6909155" cy="4793289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095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/>
              <a:t>모델 구성 </a:t>
            </a:r>
            <a:r>
              <a:rPr lang="en-US" altLang="ko-KR" sz="2400" dirty="0"/>
              <a:t>(Sequential)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1F814B6-99AB-404E-5B61-D6E7CCFC5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36269" y="1690688"/>
            <a:ext cx="5119462" cy="5067375"/>
          </a:xfrm>
        </p:spPr>
      </p:pic>
    </p:spTree>
    <p:extLst>
      <p:ext uri="{BB962C8B-B14F-4D97-AF65-F5344CB8AC3E}">
        <p14:creationId xmlns:p14="http://schemas.microsoft.com/office/powerpoint/2010/main" val="24379572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/>
              <a:t>모델 컴파일 및 학습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A48D9B70-E9DF-BCC3-484C-057921F83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25623" y="1690688"/>
            <a:ext cx="5740754" cy="4744361"/>
          </a:xfrm>
        </p:spPr>
      </p:pic>
    </p:spTree>
    <p:extLst>
      <p:ext uri="{BB962C8B-B14F-4D97-AF65-F5344CB8AC3E}">
        <p14:creationId xmlns:p14="http://schemas.microsoft.com/office/powerpoint/2010/main" val="40094559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en-US" altLang="ko-KR" sz="2400" dirty="0">
                <a:solidFill>
                  <a:srgbClr val="000000"/>
                </a:solidFill>
              </a:rPr>
              <a:t>v</a:t>
            </a:r>
            <a:r>
              <a:rPr lang="en-US" altLang="ko-KR" sz="2400" b="0" i="0" dirty="0">
                <a:solidFill>
                  <a:srgbClr val="000000"/>
                </a:solidFill>
                <a:effectLst/>
              </a:rPr>
              <a:t>alidation loss and accuracy according to epoch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619905CE-822B-4507-FA22-5B6509829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73735" y="2130803"/>
            <a:ext cx="8444529" cy="3875713"/>
          </a:xfrm>
        </p:spPr>
      </p:pic>
    </p:spTree>
    <p:extLst>
      <p:ext uri="{BB962C8B-B14F-4D97-AF65-F5344CB8AC3E}">
        <p14:creationId xmlns:p14="http://schemas.microsoft.com/office/powerpoint/2010/main" val="14506803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7B4387C7-D262-EB6B-C760-FC9004DE6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6931" y="1305630"/>
            <a:ext cx="5651963" cy="5552369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>
                <a:solidFill>
                  <a:srgbClr val="000000"/>
                </a:solidFill>
              </a:rPr>
              <a:t>모델 평가 및 예측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922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>
                <a:solidFill>
                  <a:srgbClr val="000000"/>
                </a:solidFill>
              </a:rPr>
              <a:t>모델 평가 및 예측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56322" name="Picture 2">
            <a:extLst>
              <a:ext uri="{FF2B5EF4-FFF2-40B4-BE49-F238E27FC236}">
                <a16:creationId xmlns:a16="http://schemas.microsoft.com/office/drawing/2014/main" id="{9C32A7E6-9F44-1782-84E3-4108194217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817" y="1825625"/>
            <a:ext cx="436036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586591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>
                <a:solidFill>
                  <a:srgbClr val="000000"/>
                </a:solidFill>
              </a:rPr>
              <a:t>모델 평가 및 예측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00821A-D854-0A7D-8596-F4766C73A3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39313" y="1910426"/>
            <a:ext cx="5513373" cy="3993939"/>
          </a:xfrm>
        </p:spPr>
      </p:pic>
    </p:spTree>
    <p:extLst>
      <p:ext uri="{BB962C8B-B14F-4D97-AF65-F5344CB8AC3E}">
        <p14:creationId xmlns:p14="http://schemas.microsoft.com/office/powerpoint/2010/main" val="24970706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>
                <a:solidFill>
                  <a:srgbClr val="000000"/>
                </a:solidFill>
              </a:rPr>
              <a:t>모델 저장과 복원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EEA7BCC8-9683-9870-6C24-F6FC462C2A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>
                <a:highlight>
                  <a:srgbClr val="C0C0C0"/>
                </a:highlight>
              </a:rPr>
              <a:t>save()</a:t>
            </a:r>
          </a:p>
          <a:p>
            <a:pPr>
              <a:lnSpc>
                <a:spcPct val="12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load_model</a:t>
            </a:r>
            <a:r>
              <a:rPr lang="en-US" altLang="ko-KR" dirty="0">
                <a:highlight>
                  <a:srgbClr val="C0C0C0"/>
                </a:highlight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Sequential API, </a:t>
            </a:r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r>
              <a:rPr lang="ko-KR" altLang="en-US" dirty="0"/>
              <a:t>에서는 모델의 저장 및 로드가 가능하지만 </a:t>
            </a:r>
            <a:r>
              <a:rPr lang="ko-KR" altLang="en-US" dirty="0" err="1"/>
              <a:t>서브클래싱</a:t>
            </a:r>
            <a:r>
              <a:rPr lang="ko-KR" altLang="en-US" dirty="0"/>
              <a:t> 방식으로는 할 수 없음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 err="1"/>
              <a:t>서브클래싱</a:t>
            </a:r>
            <a:r>
              <a:rPr lang="ko-KR" altLang="en-US" dirty="0"/>
              <a:t> 방식은 </a:t>
            </a:r>
            <a:r>
              <a:rPr lang="en-US" altLang="ko-KR" dirty="0" err="1">
                <a:highlight>
                  <a:srgbClr val="C0C0C0"/>
                </a:highlight>
              </a:rPr>
              <a:t>save_weights</a:t>
            </a:r>
            <a:r>
              <a:rPr lang="en-US" altLang="ko-KR" dirty="0">
                <a:highlight>
                  <a:srgbClr val="C0C0C0"/>
                </a:highlight>
              </a:rPr>
              <a:t>()</a:t>
            </a:r>
            <a:r>
              <a:rPr lang="ko-KR" altLang="en-US" dirty="0"/>
              <a:t>와 </a:t>
            </a:r>
            <a:r>
              <a:rPr lang="en-US" altLang="ko-KR" dirty="0" err="1">
                <a:highlight>
                  <a:srgbClr val="C0C0C0"/>
                </a:highlight>
              </a:rPr>
              <a:t>load_wdights</a:t>
            </a:r>
            <a:r>
              <a:rPr lang="en-US" altLang="ko-KR" dirty="0">
                <a:highlight>
                  <a:srgbClr val="C0C0C0"/>
                </a:highlight>
              </a:rPr>
              <a:t>()</a:t>
            </a:r>
            <a:r>
              <a:rPr lang="ko-KR" altLang="en-US" dirty="0"/>
              <a:t>를 이용해 모델의 파라미터만 저장 및 로드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/>
              <a:t>JSON </a:t>
            </a:r>
            <a:r>
              <a:rPr lang="ko-KR" altLang="en-US" dirty="0"/>
              <a:t>형식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model.to_json</a:t>
            </a:r>
            <a:r>
              <a:rPr lang="en-US" altLang="ko-KR" dirty="0">
                <a:highlight>
                  <a:srgbClr val="C0C0C0"/>
                </a:highlight>
              </a:rPr>
              <a:t>()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tf.keras.models.model_from_json</a:t>
            </a:r>
            <a:r>
              <a:rPr lang="en-US" altLang="ko-KR" dirty="0">
                <a:highlight>
                  <a:srgbClr val="C0C0C0"/>
                </a:highlight>
              </a:rPr>
              <a:t>(</a:t>
            </a:r>
            <a:r>
              <a:rPr lang="en-US" altLang="ko-KR" dirty="0" err="1">
                <a:highlight>
                  <a:srgbClr val="C0C0C0"/>
                </a:highlight>
              </a:rPr>
              <a:t>file_path</a:t>
            </a:r>
            <a:r>
              <a:rPr lang="en-US" altLang="ko-KR" dirty="0">
                <a:highlight>
                  <a:srgbClr val="C0C0C0"/>
                </a:highlight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dirty="0"/>
              <a:t>YAML</a:t>
            </a:r>
            <a:r>
              <a:rPr lang="ko-KR" altLang="en-US" dirty="0"/>
              <a:t>로 직렬화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Model.to_yaml</a:t>
            </a:r>
            <a:r>
              <a:rPr lang="en-US" altLang="ko-KR" dirty="0">
                <a:highlight>
                  <a:srgbClr val="C0C0C0"/>
                </a:highlight>
              </a:rPr>
              <a:t>()</a:t>
            </a:r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tf.keras.models.model_from_yaml</a:t>
            </a:r>
            <a:r>
              <a:rPr lang="en-US" altLang="ko-KR" dirty="0">
                <a:highlight>
                  <a:srgbClr val="C0C0C0"/>
                </a:highlight>
              </a:rPr>
              <a:t>(</a:t>
            </a:r>
            <a:r>
              <a:rPr lang="en-US" altLang="ko-KR" dirty="0" err="1">
                <a:highlight>
                  <a:srgbClr val="C0C0C0"/>
                </a:highlight>
              </a:rPr>
              <a:t>file_path</a:t>
            </a:r>
            <a:r>
              <a:rPr lang="en-US" altLang="ko-KR" dirty="0">
                <a:highlight>
                  <a:srgbClr val="C0C0C0"/>
                </a:highligh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474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3C058A-0F52-51B4-9697-367D0ECBE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데이터 표현과 연산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CD268-B3F1-F649-21DB-0F5E398AE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데이터 표현을 위한 기본 구조로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텐서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(tensor)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를 사용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텐서는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데이터를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담기위한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컨테이너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(container)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로서 일반적으로 수치형 데이터를 저장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1EDC4F-E384-634A-A42C-B24642EC9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76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E1E3FC8-EBCA-9B53-9F25-CCADC6F62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9251" y="1689463"/>
            <a:ext cx="7680927" cy="4803412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>
                <a:solidFill>
                  <a:srgbClr val="000000"/>
                </a:solidFill>
              </a:rPr>
              <a:t>모델 저장과 복원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0335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2AB546B-95AA-2B77-6B9D-9BEFC232D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8411" y="1690688"/>
            <a:ext cx="6155178" cy="5030328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ko-KR" altLang="en-US" sz="2400" dirty="0">
                <a:solidFill>
                  <a:srgbClr val="000000"/>
                </a:solidFill>
              </a:rPr>
              <a:t>모델 저장과 복원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3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B33CE67-098C-7848-7154-1BCE5097D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71582"/>
            <a:ext cx="10021699" cy="43821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en-US" altLang="ko-KR" sz="2400" dirty="0">
                <a:solidFill>
                  <a:srgbClr val="000000"/>
                </a:solidFill>
              </a:rPr>
              <a:t>Callbacks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88DB52C2-16E6-CE10-3330-C0BB219980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9793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ko-KR" dirty="0"/>
              <a:t>fit() </a:t>
            </a:r>
            <a:r>
              <a:rPr lang="ko-KR" altLang="en-US" dirty="0"/>
              <a:t>함수의 </a:t>
            </a:r>
            <a:r>
              <a:rPr lang="en-US" altLang="ko-KR" dirty="0"/>
              <a:t>callbacks </a:t>
            </a:r>
            <a:r>
              <a:rPr lang="ko-KR" altLang="en-US" dirty="0"/>
              <a:t>매개변수를 사용하여 </a:t>
            </a:r>
            <a:r>
              <a:rPr lang="ko-KR" altLang="en-US" dirty="0" err="1"/>
              <a:t>케라스가</a:t>
            </a:r>
            <a:r>
              <a:rPr lang="ko-KR" altLang="en-US" dirty="0"/>
              <a:t> 훈련의 시작이나 끝에 호출할 객체 리스트를 지정할 수 있음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ko-KR" altLang="en-US" dirty="0"/>
              <a:t>여러 개 사용가능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ModelCheckpoint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tf.keras.callbacks.ModelCheckpoint</a:t>
            </a:r>
            <a:endParaRPr lang="en-US" altLang="ko-KR" dirty="0">
              <a:highlight>
                <a:srgbClr val="C0C0C0"/>
              </a:highlight>
            </a:endParaRPr>
          </a:p>
          <a:p>
            <a:pPr lvl="1">
              <a:lnSpc>
                <a:spcPct val="120000"/>
              </a:lnSpc>
            </a:pPr>
            <a:r>
              <a:rPr lang="ko-KR" altLang="en-US" dirty="0"/>
              <a:t>정기적으로 모델의 체크포인트를 저장하고</a:t>
            </a:r>
            <a:r>
              <a:rPr lang="en-US" altLang="ko-KR" dirty="0"/>
              <a:t>, </a:t>
            </a:r>
            <a:r>
              <a:rPr lang="ko-KR" altLang="en-US" dirty="0"/>
              <a:t>문제가 발생할 때 복구하는데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EarlyStopping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tf.keras.callbacks.EarlyStopping</a:t>
            </a:r>
            <a:endParaRPr lang="en-US" altLang="ko-KR" dirty="0">
              <a:highlight>
                <a:srgbClr val="C0C0C0"/>
              </a:highlight>
            </a:endParaRPr>
          </a:p>
          <a:p>
            <a:pPr lvl="1">
              <a:lnSpc>
                <a:spcPct val="120000"/>
              </a:lnSpc>
            </a:pPr>
            <a:r>
              <a:rPr lang="ko-KR" altLang="en-US" dirty="0"/>
              <a:t>검증 성능이 한동안 개선되지 않을 경우 학습을 중단할 때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LearningRateScheduler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tf.keras.callbacks.LearningRateScheduler</a:t>
            </a:r>
            <a:endParaRPr lang="en-US" altLang="ko-KR" dirty="0">
              <a:highlight>
                <a:srgbClr val="C0C0C0"/>
              </a:highlight>
            </a:endParaRPr>
          </a:p>
          <a:p>
            <a:pPr lvl="1">
              <a:lnSpc>
                <a:spcPct val="120000"/>
              </a:lnSpc>
            </a:pPr>
            <a:r>
              <a:rPr lang="ko-KR" altLang="en-US" dirty="0"/>
              <a:t>최적화를 하는 동안 </a:t>
            </a:r>
            <a:r>
              <a:rPr lang="en-US" altLang="ko-KR" dirty="0"/>
              <a:t>learning rate</a:t>
            </a:r>
            <a:r>
              <a:rPr lang="ko-KR" altLang="en-US" dirty="0"/>
              <a:t>를 동적으로 변경할 때 사용</a:t>
            </a:r>
            <a:endParaRPr lang="en-US" altLang="ko-KR" dirty="0"/>
          </a:p>
          <a:p>
            <a:pPr>
              <a:lnSpc>
                <a:spcPct val="120000"/>
              </a:lnSpc>
            </a:pPr>
            <a:r>
              <a:rPr lang="en-US" altLang="ko-KR" dirty="0" err="1"/>
              <a:t>TensorBoard</a:t>
            </a:r>
            <a:endParaRPr lang="en-US" altLang="ko-KR" dirty="0"/>
          </a:p>
          <a:p>
            <a:pPr lvl="1">
              <a:lnSpc>
                <a:spcPct val="120000"/>
              </a:lnSpc>
            </a:pPr>
            <a:r>
              <a:rPr lang="en-US" altLang="ko-KR" dirty="0" err="1">
                <a:highlight>
                  <a:srgbClr val="C0C0C0"/>
                </a:highlight>
              </a:rPr>
              <a:t>tf.keras.callbacks.TensorBoard</a:t>
            </a:r>
            <a:endParaRPr lang="en-US" altLang="ko-KR" dirty="0">
              <a:highlight>
                <a:srgbClr val="C0C0C0"/>
              </a:highlight>
            </a:endParaRPr>
          </a:p>
          <a:p>
            <a:pPr lvl="1">
              <a:lnSpc>
                <a:spcPct val="120000"/>
              </a:lnSpc>
            </a:pPr>
            <a:r>
              <a:rPr lang="ko-KR" altLang="en-US" dirty="0"/>
              <a:t>모델의 경과를 모니터링할 때 사용</a:t>
            </a:r>
          </a:p>
        </p:txBody>
      </p:sp>
    </p:spTree>
    <p:extLst>
      <p:ext uri="{BB962C8B-B14F-4D97-AF65-F5344CB8AC3E}">
        <p14:creationId xmlns:p14="http://schemas.microsoft.com/office/powerpoint/2010/main" val="156009891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2A629A1D-2C6E-BAFB-3EEE-A9AF4538D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586" y="1795244"/>
            <a:ext cx="11140828" cy="4555221"/>
          </a:xfr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en-US" altLang="ko-KR" sz="2400" dirty="0"/>
              <a:t>Callbacks, </a:t>
            </a:r>
            <a:r>
              <a:rPr lang="en-US" altLang="ko-KR" sz="2400" dirty="0" err="1"/>
              <a:t>ModelCheckpoint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53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en-US" altLang="ko-KR" sz="2400" dirty="0"/>
              <a:t>Callbacks, </a:t>
            </a:r>
            <a:r>
              <a:rPr lang="en-US" altLang="ko-KR" sz="2400" dirty="0" err="1"/>
              <a:t>EarlyStopping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E404C9F-7C97-E462-5C31-672484290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2362" y="2072081"/>
            <a:ext cx="11387275" cy="3665989"/>
          </a:xfrm>
        </p:spPr>
      </p:pic>
    </p:spTree>
    <p:extLst>
      <p:ext uri="{BB962C8B-B14F-4D97-AF65-F5344CB8AC3E}">
        <p14:creationId xmlns:p14="http://schemas.microsoft.com/office/powerpoint/2010/main" val="4093798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6A26C7-7A40-CDF7-9981-F31396265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MNIST </a:t>
            </a:r>
            <a:r>
              <a:rPr lang="ko-KR" altLang="en-US" dirty="0"/>
              <a:t>딥러닝 모델 예제</a:t>
            </a:r>
            <a:br>
              <a:rPr lang="en-US" altLang="ko-KR" dirty="0"/>
            </a:br>
            <a:r>
              <a:rPr lang="en-US" altLang="ko-KR" sz="2400" dirty="0"/>
              <a:t>Callbacks, </a:t>
            </a:r>
            <a:r>
              <a:rPr lang="en-US" altLang="ko-KR" sz="2400" dirty="0" err="1"/>
              <a:t>LearningRateScheduler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9FED65-61FB-A707-B201-E81CC61AD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336C232-6D0B-0271-E0C4-70E661A91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0449" y="2088859"/>
            <a:ext cx="11511102" cy="3640822"/>
          </a:xfrm>
        </p:spPr>
      </p:pic>
    </p:spTree>
    <p:extLst>
      <p:ext uri="{BB962C8B-B14F-4D97-AF65-F5344CB8AC3E}">
        <p14:creationId xmlns:p14="http://schemas.microsoft.com/office/powerpoint/2010/main" val="27862346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24A15-C0CC-53D1-4AA1-09274140D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학습 기술</a:t>
            </a:r>
            <a:br>
              <a:rPr lang="en-US" altLang="ko-KR" dirty="0"/>
            </a:br>
            <a:r>
              <a:rPr lang="en-US" altLang="ko-KR" sz="2400" dirty="0"/>
              <a:t>Using IMDB Dataset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F16B10-5C62-FDB7-CFD7-691B99FAE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영화 사이트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IMDB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의 리뷰 데이터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텍스트 분류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감성 분류를 위해 자주 사용하는 데이터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리뷰 텍스트와 리뷰가 긍정인 경우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을 부정인 경우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으로 표시한 레이블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 dirty="0" err="1">
                <a:solidFill>
                  <a:srgbClr val="000000"/>
                </a:solidFill>
                <a:effectLst/>
                <a:latin typeface="Helvetica Neue"/>
              </a:rPr>
              <a:t>케라스에서는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IMDB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영화 리뷰 데이터를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imdb.load_data</a:t>
            </a:r>
            <a:r>
              <a:rPr lang="en-US" altLang="ko-KR" b="0" i="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Helvetica Neue"/>
              </a:rPr>
              <a:t>()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Helvetica Neue"/>
              </a:rPr>
              <a:t>함수를 통해 다운로드 가능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E9280-3942-32F0-541D-52628CA7EB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721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22E75-A2DB-BF75-CE21-EB7858C7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딥러닝 학습 기술</a:t>
            </a:r>
            <a:br>
              <a:rPr lang="en-US" altLang="ko-KR" dirty="0"/>
            </a:br>
            <a:r>
              <a:rPr lang="en-US" altLang="ko-KR" sz="2400" dirty="0"/>
              <a:t>Using IMDB Dataset, Data Preprocessing</a:t>
            </a:r>
            <a:endParaRPr lang="ko-KR" altLang="en-US" sz="24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6E95B15B-81A0-B151-BEB6-D43CCB34A3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598" y="2139193"/>
            <a:ext cx="11676803" cy="3431098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D2B2CD-AD9A-DABA-6086-3BBB8B487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9332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465D1-DC90-67B8-7C75-8026A41D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딥러닝 학습 기술</a:t>
            </a:r>
            <a:br>
              <a:rPr lang="en-US" altLang="ko-KR" dirty="0"/>
            </a:br>
            <a:r>
              <a:rPr lang="en-US" altLang="ko-KR" sz="2700" dirty="0"/>
              <a:t>Using IMDB Dataset, Model Configuration</a:t>
            </a:r>
            <a:endParaRPr lang="ko-KR" altLang="en-US" sz="27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D14BA08-7810-0E3B-D0B9-972497BBD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725" y="1678001"/>
            <a:ext cx="10543075" cy="5032375"/>
          </a:xfr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0737216-4EE7-0B75-DAF5-1B140B8E9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582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4465D1-DC90-67B8-7C75-8026A41D7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딥러닝 학습 기술</a:t>
            </a:r>
            <a:br>
              <a:rPr lang="en-US" altLang="ko-KR" dirty="0"/>
            </a:br>
            <a:r>
              <a:rPr lang="en-US" altLang="ko-KR" sz="2700" dirty="0"/>
              <a:t>Using IMDB Dataset, Model Training</a:t>
            </a:r>
            <a:endParaRPr lang="ko-KR" altLang="en-US" sz="27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737216-4EE7-0B75-DAF5-1B140B8E9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429" y="6124103"/>
            <a:ext cx="3031958" cy="733897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7C32452-F17E-9E9D-FDB4-7F31DCDDA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1876" y="2911839"/>
            <a:ext cx="11228247" cy="1034321"/>
          </a:xfrm>
        </p:spPr>
      </p:pic>
    </p:spTree>
    <p:extLst>
      <p:ext uri="{BB962C8B-B14F-4D97-AF65-F5344CB8AC3E}">
        <p14:creationId xmlns:p14="http://schemas.microsoft.com/office/powerpoint/2010/main" val="3519906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6864</TotalTime>
  <Words>4817</Words>
  <Application>Microsoft Office PowerPoint</Application>
  <PresentationFormat>와이드스크린</PresentationFormat>
  <Paragraphs>584</Paragraphs>
  <Slides>154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154</vt:i4>
      </vt:variant>
    </vt:vector>
  </HeadingPairs>
  <TitlesOfParts>
    <vt:vector size="159" baseType="lpstr">
      <vt:lpstr>Helvetica Neue</vt:lpstr>
      <vt:lpstr>맑은 고딕</vt:lpstr>
      <vt:lpstr>Arial</vt:lpstr>
      <vt:lpstr>Cambria Math</vt:lpstr>
      <vt:lpstr>Office 테마</vt:lpstr>
      <vt:lpstr>Artificial Neural Network</vt:lpstr>
      <vt:lpstr>인공신경망 (Artificial Neural Network)</vt:lpstr>
      <vt:lpstr>생물학적 신경세포와 인공신경망 비교</vt:lpstr>
      <vt:lpstr>생물학적 신경세포와 인공신경망 비교</vt:lpstr>
      <vt:lpstr>생물학적 신경세포와 인공신경망 비교</vt:lpstr>
      <vt:lpstr>생물학적 신경세포와 인공신경망 비교</vt:lpstr>
      <vt:lpstr>Deep Learning Framework Tensorflow</vt:lpstr>
      <vt:lpstr>Deep Learning Framework Keras</vt:lpstr>
      <vt:lpstr>딥러닝 데이터 표현과 연산</vt:lpstr>
      <vt:lpstr>딥러닝 데이터 표현과 연산</vt:lpstr>
      <vt:lpstr>텐서 (Tensor)</vt:lpstr>
      <vt:lpstr>0D Tensor(Scalar)</vt:lpstr>
      <vt:lpstr>1D Tensor(Vector)</vt:lpstr>
      <vt:lpstr>2D Tensor(Matrix)</vt:lpstr>
      <vt:lpstr>3D Tensor</vt:lpstr>
      <vt:lpstr>4D Tensor</vt:lpstr>
      <vt:lpstr>5D Tensor</vt:lpstr>
      <vt:lpstr>Tensor Data Type</vt:lpstr>
      <vt:lpstr>Tensor Calculation</vt:lpstr>
      <vt:lpstr>딥러닝 구조 및 학습</vt:lpstr>
      <vt:lpstr>레이어(Layer)</vt:lpstr>
      <vt:lpstr>Keras에서 사용되는 주요 레이어</vt:lpstr>
      <vt:lpstr>Dense</vt:lpstr>
      <vt:lpstr>Dense</vt:lpstr>
      <vt:lpstr>Activation Function</vt:lpstr>
      <vt:lpstr>Activation Function</vt:lpstr>
      <vt:lpstr>Activation Functions</vt:lpstr>
      <vt:lpstr>Activation Function</vt:lpstr>
      <vt:lpstr>Activation Function Sigmoid</vt:lpstr>
      <vt:lpstr>Activation Function Tanh</vt:lpstr>
      <vt:lpstr>Activation Function ReLU</vt:lpstr>
      <vt:lpstr>Activation Function Leaky ReLU</vt:lpstr>
      <vt:lpstr>Activation Function PReLU</vt:lpstr>
      <vt:lpstr>Activation Function ELU</vt:lpstr>
      <vt:lpstr>Activation Function Maxout</vt:lpstr>
      <vt:lpstr>Activation Function softmax</vt:lpstr>
      <vt:lpstr>Activation Function Example</vt:lpstr>
      <vt:lpstr>Flatten</vt:lpstr>
      <vt:lpstr>Input</vt:lpstr>
      <vt:lpstr>Model</vt:lpstr>
      <vt:lpstr>Sequential()</vt:lpstr>
      <vt:lpstr>Sequential()</vt:lpstr>
      <vt:lpstr>Sequential()</vt:lpstr>
      <vt:lpstr>Sequential()</vt:lpstr>
      <vt:lpstr>함수형 API</vt:lpstr>
      <vt:lpstr>함수형 API (Sequential)</vt:lpstr>
      <vt:lpstr>함수형 API (Sequential)</vt:lpstr>
      <vt:lpstr>함수형 API (Concatenate)</vt:lpstr>
      <vt:lpstr>함수형 API (Concatenate)</vt:lpstr>
      <vt:lpstr>함수형 API (Two outputs)</vt:lpstr>
      <vt:lpstr>함수형 API (Two outputs)</vt:lpstr>
      <vt:lpstr>서브클래싱 (Subclassing)</vt:lpstr>
      <vt:lpstr>서브클래싱 (Subclassing)</vt:lpstr>
      <vt:lpstr>모델 가중치 (Model Weight) 확인</vt:lpstr>
      <vt:lpstr>모델 가중치 (Model Weight) 확인</vt:lpstr>
      <vt:lpstr>모델 컴파일 (compile)</vt:lpstr>
      <vt:lpstr>손실 함수(Loss Function)</vt:lpstr>
      <vt:lpstr>손실 함수(Loss Function) 평균절대오차(Mean Absolute Error, MAE)</vt:lpstr>
      <vt:lpstr>손실 함수(Loss Function) 평균제곱오차(Mean Squared Error, MSE)</vt:lpstr>
      <vt:lpstr>one-hot encoding</vt:lpstr>
      <vt:lpstr>Cross Entropy Error, CEE</vt:lpstr>
      <vt:lpstr>Cross Entropy Error, CEE</vt:lpstr>
      <vt:lpstr>Optimizer</vt:lpstr>
      <vt:lpstr>Convex Function &amp; Non-Convex Function</vt:lpstr>
      <vt:lpstr>Convex Function &amp; Non-Convex Function</vt:lpstr>
      <vt:lpstr>경사하강법 (Gradient Decent)</vt:lpstr>
      <vt:lpstr>경사하강법 (Gradient Decent)</vt:lpstr>
      <vt:lpstr>학습률 (learning rate)</vt:lpstr>
      <vt:lpstr>안장점 (Saddle Point)</vt:lpstr>
      <vt:lpstr>Propagation Neural Network Setting</vt:lpstr>
      <vt:lpstr>Propagation Forward Propagation (step 1, input layer to hidden layer)</vt:lpstr>
      <vt:lpstr>Propagation Forward Propagation (step 2, activation function at hidden layer’s node)</vt:lpstr>
      <vt:lpstr>Propagation Forward Propagation (step 3, 4, hidden layer to output layer)</vt:lpstr>
      <vt:lpstr>Propagation Forward Propagation (step 5, Calculate Error using MSE)</vt:lpstr>
      <vt:lpstr>Propagation Back Propagation (step 1, output layer to hidden layer)</vt:lpstr>
      <vt:lpstr>Propagation Back Propagation (step 2, hidden layer to input layer)</vt:lpstr>
      <vt:lpstr>Model training, predict and evaluate</vt:lpstr>
      <vt:lpstr>MNIST 딥러닝 모델 예제</vt:lpstr>
      <vt:lpstr>MNIST 딥러닝 모델 예제 모듈 임포트</vt:lpstr>
      <vt:lpstr>MNIST 딥러닝 모델 예제 데이터 로드 및 전처리</vt:lpstr>
      <vt:lpstr>MNIST 딥러닝 모델 예제 데이터 로드 및 전처리</vt:lpstr>
      <vt:lpstr>MNIST 딥러닝 모델 예제 모델 구성 (Sequential)</vt:lpstr>
      <vt:lpstr>MNIST 딥러닝 모델 예제 모델 구성 (Sequential)</vt:lpstr>
      <vt:lpstr>MNIST 딥러닝 모델 예제 모델 컴파일 및 학습</vt:lpstr>
      <vt:lpstr>MNIST 딥러닝 모델 예제 validation loss and accuracy according to epoch</vt:lpstr>
      <vt:lpstr>MNIST 딥러닝 모델 예제 모델 평가 및 예측</vt:lpstr>
      <vt:lpstr>MNIST 딥러닝 모델 예제 모델 평가 및 예측</vt:lpstr>
      <vt:lpstr>MNIST 딥러닝 모델 예제 모델 평가 및 예측</vt:lpstr>
      <vt:lpstr>MNIST 딥러닝 모델 예제 모델 저장과 복원</vt:lpstr>
      <vt:lpstr>MNIST 딥러닝 모델 예제 모델 저장과 복원</vt:lpstr>
      <vt:lpstr>MNIST 딥러닝 모델 예제 모델 저장과 복원</vt:lpstr>
      <vt:lpstr>MNIST 딥러닝 모델 예제 Callbacks</vt:lpstr>
      <vt:lpstr>MNIST 딥러닝 모델 예제 Callbacks, ModelCheckpoint</vt:lpstr>
      <vt:lpstr>MNIST 딥러닝 모델 예제 Callbacks, EarlyStopping</vt:lpstr>
      <vt:lpstr>MNIST 딥러닝 모델 예제 Callbacks, LearningRateScheduler</vt:lpstr>
      <vt:lpstr>딥러닝 학습 기술 Using IMDB Dataset</vt:lpstr>
      <vt:lpstr>딥러닝 학습 기술 Using IMDB Dataset, Data Preprocessing</vt:lpstr>
      <vt:lpstr>딥러닝 학습 기술 Using IMDB Dataset, Model Configuration</vt:lpstr>
      <vt:lpstr>딥러닝 학습 기술 Using IMDB Dataset, Model Training</vt:lpstr>
      <vt:lpstr>딥러닝 학습 기술 Using IMDB Dataset, Evaluate</vt:lpstr>
      <vt:lpstr>Under fitting, Over fitting</vt:lpstr>
      <vt:lpstr>Under fitting</vt:lpstr>
      <vt:lpstr>Over fitting</vt:lpstr>
      <vt:lpstr>Prevent Overfitting and Underfitting</vt:lpstr>
      <vt:lpstr>Adjust Model Size</vt:lpstr>
      <vt:lpstr>Reduce model size</vt:lpstr>
      <vt:lpstr>Increase model size</vt:lpstr>
      <vt:lpstr>Regularization</vt:lpstr>
      <vt:lpstr>L1 Regularization</vt:lpstr>
      <vt:lpstr>L1 Regularization</vt:lpstr>
      <vt:lpstr>L2 Regularization</vt:lpstr>
      <vt:lpstr>L2 Regularization</vt:lpstr>
      <vt:lpstr>Dropout</vt:lpstr>
      <vt:lpstr>Dropout</vt:lpstr>
      <vt:lpstr>Dropout</vt:lpstr>
      <vt:lpstr>Optimizer Stochastic Gradient Descent</vt:lpstr>
      <vt:lpstr>Optimizer Stochastic Gradient Descent vs Mini-Batch Gradient Descent</vt:lpstr>
      <vt:lpstr>Optimizer Momentum</vt:lpstr>
      <vt:lpstr>Optimizer SGD without momentum vs SGD with momentum</vt:lpstr>
      <vt:lpstr>Optimizer Nesterov Acceleration Gradient</vt:lpstr>
      <vt:lpstr>Optimizer AdaGrad (Adaptive Gradient)</vt:lpstr>
      <vt:lpstr>Optimizer RMSProp (Root Mean Square Propagation)</vt:lpstr>
      <vt:lpstr>Optimizer Adam (Adaptive Momentum Estimation)</vt:lpstr>
      <vt:lpstr>Optimizer Comparison</vt:lpstr>
      <vt:lpstr>Optimizer Comparison</vt:lpstr>
      <vt:lpstr>Weights Initialization</vt:lpstr>
      <vt:lpstr>Weights Initialization</vt:lpstr>
      <vt:lpstr>선형 함수에서 가중치 초기화 초기값: 0 (zeros)</vt:lpstr>
      <vt:lpstr>선형 함수에서 가중치 초기화 초기값: 균일분포(Uniform)</vt:lpstr>
      <vt:lpstr>선형 함수에서 가중치 초기화 초기값: 정규분포(normalization)</vt:lpstr>
      <vt:lpstr>선형 함수에서 가중치 초기화 아주 작은 정규분포 값으로 가중치 초기화</vt:lpstr>
      <vt:lpstr>선형 함수에서 가중치 초기화 초기값: Xavier (Glorot)</vt:lpstr>
      <vt:lpstr>선형 함수에서 가중치 초기화 초기값: Xavier (Glorot) – tanh</vt:lpstr>
      <vt:lpstr>비선형 함수에서 가중치 초기화 초기값: 0 (Zeros)</vt:lpstr>
      <vt:lpstr>비선형 함수에서 가중치 초기화 초기값: 정규분포 (Normalization)</vt:lpstr>
      <vt:lpstr>비선형 함수에서 가중치 초기화 초기값: 표준편차가 0.01인 정규분포</vt:lpstr>
      <vt:lpstr>비선형 함수에서 가중치 초기화 초기값: He</vt:lpstr>
      <vt:lpstr>초기화 전략</vt:lpstr>
      <vt:lpstr>초기화 전략</vt:lpstr>
      <vt:lpstr>Hyper Parameter</vt:lpstr>
      <vt:lpstr>Hyper Parameter Learning Rate</vt:lpstr>
      <vt:lpstr>Hyper Parameter Epochs</vt:lpstr>
      <vt:lpstr>Hyper Parameter Mini Batch Size</vt:lpstr>
      <vt:lpstr>Hyper Parameter Validation Data</vt:lpstr>
      <vt:lpstr>Fashion MNIST Model</vt:lpstr>
      <vt:lpstr>Fashion MNIST Model Module Import</vt:lpstr>
      <vt:lpstr>Fashion MNIST Model Data Load</vt:lpstr>
      <vt:lpstr>Fashion MNIST Model Data Preprocessing</vt:lpstr>
      <vt:lpstr>Fashion MNIST Model Construct Model (functional API)</vt:lpstr>
      <vt:lpstr>Fashion MNIST Model model compile and training</vt:lpstr>
      <vt:lpstr>Fashion MNIST Model model compile and training</vt:lpstr>
      <vt:lpstr>Fashion MNIST Model model evaluate</vt:lpstr>
      <vt:lpstr>Fashion MNIST Model model evaluate, Confusion Matrix</vt:lpstr>
      <vt:lpstr>Fashion MNIST Model model evaluate, Classification Report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신주영</dc:creator>
  <cp:lastModifiedBy>신주영</cp:lastModifiedBy>
  <cp:revision>238</cp:revision>
  <dcterms:created xsi:type="dcterms:W3CDTF">2022-05-11T09:51:25Z</dcterms:created>
  <dcterms:modified xsi:type="dcterms:W3CDTF">2022-05-16T06:28:50Z</dcterms:modified>
</cp:coreProperties>
</file>